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34" r:id="rId13"/>
    <p:sldId id="302" r:id="rId14"/>
    <p:sldId id="336" r:id="rId15"/>
    <p:sldId id="264" r:id="rId16"/>
    <p:sldId id="337"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1170" autoAdjust="0"/>
  </p:normalViewPr>
  <p:slideViewPr>
    <p:cSldViewPr snapToGrid="0" snapToObjects="1">
      <p:cViewPr varScale="1">
        <p:scale>
          <a:sx n="100" d="100"/>
          <a:sy n="100" d="100"/>
        </p:scale>
        <p:origin x="115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3">
                    <a:lumMod val="25000"/>
                  </a:schemeClr>
                </a:solidFill>
                <a:latin typeface="Abadi" panose="020B0604020104020204" pitchFamily="34" charset="0"/>
              </a:rPr>
              <a:t>Describe how data were processed</a:t>
            </a:r>
          </a:p>
          <a:p>
            <a:r>
              <a:rPr lang="en-US" sz="1200" dirty="0" smtClean="0">
                <a:solidFill>
                  <a:schemeClr val="accent3">
                    <a:lumMod val="25000"/>
                  </a:schemeClr>
                </a:solidFill>
                <a:latin typeface="Abadi" panose="020B0604020104020204" pitchFamily="34" charset="0"/>
              </a:rPr>
              <a:t>You need to present your data wrangling process using key phrases and flowcharts</a:t>
            </a:r>
          </a:p>
          <a:p>
            <a:r>
              <a:rPr lang="en-US" sz="1200" dirty="0" smtClean="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41472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31565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Using bullet point format, summarize the SQL queries you performed</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47045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419622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2728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78193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Flight Number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0974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Payload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41243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a:t>
            </a:r>
            <a:r>
              <a:rPr lang="en-US" sz="1200" dirty="0" smtClean="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8111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background and context</a:t>
            </a:r>
          </a:p>
          <a:p>
            <a:r>
              <a:rPr lang="en-US" dirty="0" smtClean="0"/>
              <a:t>Problems you want to find answers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13492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a:t>
            </a:r>
            <a:r>
              <a:rPr lang="en-US" sz="1200" dirty="0" smtClean="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838069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a:t>
            </a:r>
            <a:r>
              <a:rPr lang="en-US" sz="1200" dirty="0" smtClean="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474710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a:t>
            </a:r>
            <a:r>
              <a:rPr lang="en-US" sz="1200" dirty="0" smtClean="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359078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716095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293985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194634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53626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Find the dates of the first successful landing outcome on ground pad</a:t>
            </a:r>
            <a:endParaRPr lang="en-US" dirty="0" smtClean="0">
              <a:solidFill>
                <a:schemeClr val="accent3">
                  <a:lumMod val="25000"/>
                </a:schemeClr>
              </a:solidFill>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96377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names of boosters which have successfully landed on drone ship and had payload mass greater than 4000 but less than 6000</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97939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670306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404088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failed </a:t>
            </a:r>
            <a:r>
              <a:rPr lang="en-US" sz="1200" dirty="0" err="1" smtClean="0">
                <a:solidFill>
                  <a:schemeClr val="accent3">
                    <a:lumMod val="25000"/>
                  </a:schemeClr>
                </a:solidFill>
                <a:latin typeface="Abadi"/>
              </a:rPr>
              <a:t>landing_outcomes</a:t>
            </a:r>
            <a:r>
              <a:rPr lang="en-US" sz="1200" dirty="0" smtClean="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Present your query result with a short explanation here</a:t>
            </a:r>
            <a:endParaRPr lang="en-US" dirty="0" smtClean="0">
              <a:solidFill>
                <a:schemeClr val="accent3">
                  <a:lumMod val="25000"/>
                </a:schemeClr>
              </a:solidFill>
              <a:latin typeface="Abadi"/>
            </a:endParaRP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626514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679948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make a proper screenshot to include all launch sites’ location markers on a global map</a:t>
            </a:r>
            <a:endParaRPr lang="en-US" dirty="0" smtClean="0">
              <a:solidFill>
                <a:schemeClr val="accent3">
                  <a:lumMod val="25000"/>
                </a:schemeClr>
              </a:solidFill>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193689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ea typeface="+mn-lt"/>
                <a:cs typeface="+mn-lt"/>
              </a:rPr>
              <a:t>Explore the folium</a:t>
            </a:r>
            <a:r>
              <a:rPr lang="en-US" sz="1200" dirty="0" smtClean="0">
                <a:solidFill>
                  <a:schemeClr val="accent3">
                    <a:lumMod val="25000"/>
                  </a:schemeClr>
                </a:solidFill>
                <a:latin typeface="Abadi"/>
              </a:rPr>
              <a:t> map and make a proper screenshot to show the color-labeled launch outcomes on the map</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512555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314009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a:rPr>
              <a:t>Show the screenshot of launch success count for all sites, in a </a:t>
            </a:r>
            <a:r>
              <a:rPr lang="en-US" sz="1200" dirty="0" err="1" smtClean="0">
                <a:solidFill>
                  <a:schemeClr val="accent3">
                    <a:lumMod val="25000"/>
                  </a:schemeClr>
                </a:solidFill>
                <a:latin typeface="Abadi"/>
              </a:rPr>
              <a:t>piechart</a:t>
            </a: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056646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Show the screenshot of the </a:t>
            </a:r>
            <a:r>
              <a:rPr lang="en-US" sz="1200" dirty="0" err="1" smtClean="0">
                <a:solidFill>
                  <a:schemeClr val="accent3">
                    <a:lumMod val="25000"/>
                  </a:schemeClr>
                </a:solidFill>
                <a:latin typeface="Abadi"/>
              </a:rPr>
              <a:t>piechart</a:t>
            </a:r>
            <a:r>
              <a:rPr lang="en-US" sz="1200" dirty="0" smtClean="0">
                <a:solidFill>
                  <a:schemeClr val="accent3">
                    <a:lumMod val="25000"/>
                  </a:schemeClr>
                </a:solidFill>
                <a:latin typeface="Abadi"/>
              </a:rPr>
              <a:t> for the launch site with highest launch success ratio</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842990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smtClean="0">
              <a:solidFill>
                <a:schemeClr val="accent3">
                  <a:lumMod val="25000"/>
                </a:schemeClr>
              </a:solidFill>
              <a:latin typeface="Abadi" panose="020B0604020104020204" pitchFamily="34" charset="0"/>
            </a:endParaRP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077356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Visualize the built model accuracy for all built classification models, in a bar chart</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Find which model has the highest classification accuracy</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365645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to present your data collection process use key phrases and flowcharts</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660120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accent3">
                    <a:lumMod val="25000"/>
                  </a:schemeClr>
                </a:solidFill>
                <a:latin typeface="Abadi" panose="020B0604020104020204" pitchFamily="34" charset="0"/>
              </a:rPr>
              <a:t>Show the confusion matrix of the best performing model with an explanation </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753040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data collection with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API calls notebook </a:t>
            </a:r>
            <a:r>
              <a:rPr lang="en-US" sz="1200" dirty="0" smtClean="0">
                <a:solidFill>
                  <a:srgbClr val="1C7DDB"/>
                </a:solidFill>
                <a:latin typeface="Abadi" panose="020B0604020104020204" pitchFamily="34" charset="0"/>
              </a:rPr>
              <a:t>(must include completed code cell and outcome cell), </a:t>
            </a:r>
            <a:r>
              <a:rPr lang="en-US" sz="1200" dirty="0" smtClean="0">
                <a:solidFill>
                  <a:schemeClr val="accent3">
                    <a:lumMod val="25000"/>
                  </a:schemeClr>
                </a:solidFill>
                <a:latin typeface="Abadi" panose="020B0604020104020204" pitchFamily="34" charset="0"/>
              </a:rPr>
              <a:t>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738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data collection with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a:t>
            </a: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API calls notebook </a:t>
            </a:r>
            <a:r>
              <a:rPr lang="en-US" sz="1200" dirty="0" smtClean="0">
                <a:solidFill>
                  <a:srgbClr val="1C7DDB"/>
                </a:solidFill>
                <a:latin typeface="Abadi" panose="020B0604020104020204" pitchFamily="34" charset="0"/>
              </a:rPr>
              <a:t>(must include completed code cell and outcome cell), </a:t>
            </a:r>
            <a:r>
              <a:rPr lang="en-US" sz="1200" dirty="0" smtClean="0">
                <a:solidFill>
                  <a:schemeClr val="accent3">
                    <a:lumMod val="25000"/>
                  </a:schemeClr>
                </a:solidFill>
                <a:latin typeface="Abadi" panose="020B0604020104020204" pitchFamily="34" charset="0"/>
              </a:rPr>
              <a:t>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89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72868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1649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3">
                    <a:lumMod val="25000"/>
                  </a:schemeClr>
                </a:solidFill>
                <a:latin typeface="Abadi" panose="020B0604020104020204" pitchFamily="34" charset="0"/>
              </a:rPr>
              <a:t>Describe how data were processed</a:t>
            </a:r>
          </a:p>
          <a:p>
            <a:r>
              <a:rPr lang="en-US" sz="1200" dirty="0" smtClean="0">
                <a:solidFill>
                  <a:schemeClr val="accent3">
                    <a:lumMod val="25000"/>
                  </a:schemeClr>
                </a:solidFill>
                <a:latin typeface="Abadi" panose="020B0604020104020204" pitchFamily="34" charset="0"/>
              </a:rPr>
              <a:t>You need to present your data wrangling process using key phrases and flowcharts</a:t>
            </a:r>
          </a:p>
          <a:p>
            <a:r>
              <a:rPr lang="en-US" sz="1200" dirty="0" smtClean="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MY"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774653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74648"/>
            <a:ext cx="6775344" cy="958005"/>
          </a:xfrm>
          <a:prstGeom prst="rect">
            <a:avLst/>
          </a:prstGeom>
        </p:spPr>
        <p:txBody>
          <a:bodyPr lIns="91440" tIns="45720" rIns="91440" bIns="45720" anchor="t">
            <a:no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web scraping to collect Falcon 9 historical launch records from a Wikipedia page titled List of Falcon 9 and Falcon Heavy launches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p:cNvSpPr txBox="1"/>
          <p:nvPr/>
        </p:nvSpPr>
        <p:spPr>
          <a:xfrm>
            <a:off x="922411" y="2172421"/>
            <a:ext cx="4807726" cy="584775"/>
          </a:xfrm>
          <a:prstGeom prst="rect">
            <a:avLst/>
          </a:prstGeom>
          <a:noFill/>
        </p:spPr>
        <p:txBody>
          <a:bodyPr wrap="none" rtlCol="0">
            <a:spAutoFit/>
          </a:bodyPr>
          <a:lstStyle/>
          <a:p>
            <a:pPr marL="171450" indent="-171450">
              <a:buFont typeface="Arial" panose="020B0604020202020204" pitchFamily="34" charset="0"/>
              <a:buChar char="•"/>
            </a:pPr>
            <a:r>
              <a:rPr lang="en-US" sz="1600" dirty="0"/>
              <a:t>Request the Falcon9 Launch Wiki page from its URL</a:t>
            </a:r>
            <a:endParaRPr lang="en-MY" sz="1600" dirty="0"/>
          </a:p>
          <a:p>
            <a:pPr marL="171450" indent="-171450">
              <a:buFont typeface="Arial" panose="020B0604020202020204" pitchFamily="34" charset="0"/>
              <a:buChar char="•"/>
            </a:pPr>
            <a:r>
              <a:rPr lang="en-MY" sz="1600" dirty="0"/>
              <a:t>Create </a:t>
            </a:r>
            <a:r>
              <a:rPr lang="en-MY" sz="1600" dirty="0" err="1"/>
              <a:t>BeautifulSoup</a:t>
            </a:r>
            <a:r>
              <a:rPr lang="en-MY" sz="1600" dirty="0"/>
              <a:t> object from the HTML response</a:t>
            </a:r>
          </a:p>
        </p:txBody>
      </p:sp>
      <p:sp>
        <p:nvSpPr>
          <p:cNvPr id="7" name="TextBox 6"/>
          <p:cNvSpPr txBox="1"/>
          <p:nvPr/>
        </p:nvSpPr>
        <p:spPr>
          <a:xfrm>
            <a:off x="922411" y="2913698"/>
            <a:ext cx="5685980" cy="584775"/>
          </a:xfrm>
          <a:prstGeom prst="rect">
            <a:avLst/>
          </a:prstGeom>
          <a:noFill/>
        </p:spPr>
        <p:txBody>
          <a:bodyPr wrap="none" rtlCol="0">
            <a:spAutoFit/>
          </a:bodyPr>
          <a:lstStyle/>
          <a:p>
            <a:pPr marL="285750" indent="-285750">
              <a:buFont typeface="Arial" panose="020B0604020202020204" pitchFamily="34" charset="0"/>
              <a:buChar char="•"/>
            </a:pPr>
            <a:r>
              <a:rPr lang="en-MY" sz="1600" dirty="0"/>
              <a:t>Find all tables on the wiki pages</a:t>
            </a:r>
          </a:p>
          <a:p>
            <a:pPr marL="285750" indent="-285750">
              <a:buFont typeface="Arial" panose="020B0604020202020204" pitchFamily="34" charset="0"/>
              <a:buChar char="•"/>
            </a:pPr>
            <a:r>
              <a:rPr lang="en-MY" sz="1600" dirty="0"/>
              <a:t>Collect all relevant column names from the HTML table </a:t>
            </a:r>
            <a:r>
              <a:rPr lang="en-MY" sz="1600" dirty="0" smtClean="0"/>
              <a:t>header</a:t>
            </a:r>
            <a:endParaRPr lang="en-MY" sz="1600" dirty="0"/>
          </a:p>
        </p:txBody>
      </p:sp>
      <p:sp>
        <p:nvSpPr>
          <p:cNvPr id="8" name="TextBox 7"/>
          <p:cNvSpPr txBox="1"/>
          <p:nvPr/>
        </p:nvSpPr>
        <p:spPr>
          <a:xfrm>
            <a:off x="922411" y="3654975"/>
            <a:ext cx="587257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Create empty dictionary with key as the extracted column names</a:t>
            </a:r>
          </a:p>
          <a:p>
            <a:pPr marL="285750" indent="-285750">
              <a:buFont typeface="Arial" panose="020B0604020202020204" pitchFamily="34" charset="0"/>
              <a:buChar char="•"/>
            </a:pPr>
            <a:r>
              <a:rPr lang="en-US" sz="1600" dirty="0"/>
              <a:t>Use custom logic to extract relevant data to fill in the dictionary</a:t>
            </a:r>
          </a:p>
          <a:p>
            <a:pPr marL="285750" indent="-285750">
              <a:buFont typeface="Arial" panose="020B0604020202020204" pitchFamily="34" charset="0"/>
              <a:buChar char="•"/>
            </a:pPr>
            <a:r>
              <a:rPr lang="en-US" sz="1600" dirty="0"/>
              <a:t>Convert the dictionary into a Pandas DataFrame</a:t>
            </a:r>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p:cNvPicPr>
            <a:picLocks noChangeAspect="1"/>
          </p:cNvPicPr>
          <p:nvPr/>
        </p:nvPicPr>
        <p:blipFill>
          <a:blip r:embed="rId4"/>
          <a:stretch>
            <a:fillRect/>
          </a:stretch>
        </p:blipFill>
        <p:spPr>
          <a:xfrm>
            <a:off x="922411" y="1350335"/>
            <a:ext cx="3854862" cy="10495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5"/>
          <a:stretch>
            <a:fillRect/>
          </a:stretch>
        </p:blipFill>
        <p:spPr>
          <a:xfrm>
            <a:off x="922410" y="2497662"/>
            <a:ext cx="4509343" cy="21489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a:blip r:embed="rId6"/>
          <a:stretch>
            <a:fillRect/>
          </a:stretch>
        </p:blipFill>
        <p:spPr>
          <a:xfrm>
            <a:off x="922412" y="4758612"/>
            <a:ext cx="3070470" cy="2036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a:blip r:embed="rId7"/>
          <a:stretch>
            <a:fillRect/>
          </a:stretch>
        </p:blipFill>
        <p:spPr>
          <a:xfrm>
            <a:off x="5546783" y="2062065"/>
            <a:ext cx="5905965" cy="3484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48333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2401"/>
            <a:ext cx="8975652" cy="908244"/>
          </a:xfrm>
          <a:prstGeom prst="rect">
            <a:avLst/>
          </a:prstGeom>
        </p:spPr>
        <p:txBody>
          <a:bodyPr/>
          <a:lstStyle/>
          <a:p>
            <a:r>
              <a:rPr lang="en-US" sz="1600" dirty="0" smtClean="0"/>
              <a:t>The dataset contains several </a:t>
            </a:r>
            <a:r>
              <a:rPr lang="en-US" sz="1600" dirty="0" err="1" smtClean="0"/>
              <a:t>SpaceX</a:t>
            </a:r>
            <a:r>
              <a:rPr lang="en-US" sz="1600" dirty="0" smtClean="0"/>
              <a:t> launch facilities. The location of each launch is stored in the </a:t>
            </a:r>
            <a:r>
              <a:rPr lang="en-US" sz="1600" dirty="0" err="1" smtClean="0"/>
              <a:t>LaunchSite</a:t>
            </a:r>
            <a:r>
              <a:rPr lang="en-US" sz="1600" dirty="0" smtClean="0"/>
              <a:t> column.</a:t>
            </a:r>
            <a:endParaRPr lang="en-US" sz="1600" dirty="0"/>
          </a:p>
          <a:p>
            <a:r>
              <a:rPr lang="en-US" sz="1600" dirty="0"/>
              <a:t>Each launch aims to an dedicated </a:t>
            </a:r>
            <a:r>
              <a:rPr lang="en-US" sz="1600" dirty="0" smtClean="0"/>
              <a:t>orbit. Some common orbit types are shown in the following plot</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4"/>
          <a:stretch>
            <a:fillRect/>
          </a:stretch>
        </p:blipFill>
        <p:spPr>
          <a:xfrm>
            <a:off x="770011" y="2360645"/>
            <a:ext cx="2194784" cy="1579747"/>
          </a:xfrm>
          <a:prstGeom prst="rect">
            <a:avLst/>
          </a:prstGeom>
        </p:spPr>
      </p:pic>
      <p:sp>
        <p:nvSpPr>
          <p:cNvPr id="3" name="TextBox 2"/>
          <p:cNvSpPr txBox="1"/>
          <p:nvPr/>
        </p:nvSpPr>
        <p:spPr>
          <a:xfrm>
            <a:off x="770011" y="4248471"/>
            <a:ext cx="6059159" cy="1200329"/>
          </a:xfrm>
          <a:prstGeom prst="rect">
            <a:avLst/>
          </a:prstGeom>
          <a:noFill/>
        </p:spPr>
        <p:txBody>
          <a:bodyPr wrap="none" rtlCol="0">
            <a:spAutoFit/>
          </a:bodyPr>
          <a:lstStyle/>
          <a:p>
            <a:r>
              <a:rPr lang="en-US" dirty="0" smtClean="0"/>
              <a:t>Use method </a:t>
            </a:r>
            <a:r>
              <a:rPr lang="en-US" dirty="0" err="1" smtClean="0"/>
              <a:t>value_count</a:t>
            </a:r>
            <a:r>
              <a:rPr lang="en-US" dirty="0" smtClean="0"/>
              <a:t>() to determine:</a:t>
            </a:r>
          </a:p>
          <a:p>
            <a:pPr marL="285750" indent="-285750">
              <a:buFont typeface="Arial" panose="020B0604020202020204" pitchFamily="34" charset="0"/>
              <a:buChar char="•"/>
            </a:pPr>
            <a:r>
              <a:rPr lang="en-US" dirty="0" smtClean="0"/>
              <a:t>the number of launches on each site in </a:t>
            </a:r>
            <a:r>
              <a:rPr lang="en-US" dirty="0" err="1" smtClean="0"/>
              <a:t>LaunchSite</a:t>
            </a:r>
            <a:r>
              <a:rPr lang="en-US" dirty="0" smtClean="0"/>
              <a:t> column, </a:t>
            </a:r>
          </a:p>
          <a:p>
            <a:pPr marL="285750" indent="-285750">
              <a:buFont typeface="Arial" panose="020B0604020202020204" pitchFamily="34" charset="0"/>
              <a:buChar char="•"/>
            </a:pPr>
            <a:r>
              <a:rPr lang="en-US" dirty="0" smtClean="0"/>
              <a:t>The number and occurrence of each orbit in Orbit column</a:t>
            </a:r>
          </a:p>
          <a:p>
            <a:pPr marL="285750" indent="-285750">
              <a:buFont typeface="Arial" panose="020B0604020202020204" pitchFamily="34" charset="0"/>
              <a:buChar char="•"/>
            </a:pPr>
            <a:r>
              <a:rPr lang="en-US" dirty="0" smtClean="0"/>
              <a:t>The number of landing outcome in Outcome column</a:t>
            </a:r>
            <a:endParaRPr lang="en-MY" dirty="0"/>
          </a:p>
        </p:txBody>
      </p:sp>
      <p:pic>
        <p:nvPicPr>
          <p:cNvPr id="6" name="Picture 5"/>
          <p:cNvPicPr>
            <a:picLocks noChangeAspect="1"/>
          </p:cNvPicPr>
          <p:nvPr/>
        </p:nvPicPr>
        <p:blipFill>
          <a:blip r:embed="rId5"/>
          <a:stretch>
            <a:fillRect/>
          </a:stretch>
        </p:blipFill>
        <p:spPr>
          <a:xfrm>
            <a:off x="7865297" y="3430042"/>
            <a:ext cx="2855576" cy="496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6"/>
          <a:stretch>
            <a:fillRect/>
          </a:stretch>
        </p:blipFill>
        <p:spPr>
          <a:xfrm>
            <a:off x="7992741" y="4118076"/>
            <a:ext cx="2600688" cy="523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7"/>
          <a:stretch>
            <a:fillRect/>
          </a:stretch>
        </p:blipFill>
        <p:spPr>
          <a:xfrm>
            <a:off x="7744521" y="4833436"/>
            <a:ext cx="3097127" cy="6125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0" name="TextBox 9"/>
          <p:cNvSpPr txBox="1"/>
          <p:nvPr/>
        </p:nvSpPr>
        <p:spPr>
          <a:xfrm>
            <a:off x="770011" y="1312252"/>
            <a:ext cx="8296438" cy="2369880"/>
          </a:xfrm>
          <a:prstGeom prst="rect">
            <a:avLst/>
          </a:prstGeom>
          <a:noFill/>
        </p:spPr>
        <p:txBody>
          <a:bodyPr wrap="none" rtlCol="0">
            <a:spAutoFit/>
          </a:bodyPr>
          <a:lstStyle/>
          <a:p>
            <a:r>
              <a:rPr lang="en-US" sz="1600" dirty="0" smtClean="0"/>
              <a:t>There are various values in the Outcome column:</a:t>
            </a:r>
          </a:p>
          <a:p>
            <a:pPr marL="285750" indent="-285750">
              <a:buFont typeface="Arial" panose="020B0604020202020204" pitchFamily="34" charset="0"/>
              <a:buChar char="•"/>
            </a:pPr>
            <a:r>
              <a:rPr lang="en-US" sz="1600" dirty="0" smtClean="0"/>
              <a:t>True Ocean - </a:t>
            </a:r>
            <a:r>
              <a:rPr lang="en-US" sz="1600" dirty="0"/>
              <a:t>the mission outcome was successfully landed to a specific region of the ocean</a:t>
            </a:r>
            <a:endParaRPr lang="en-US" sz="1600" dirty="0" smtClean="0"/>
          </a:p>
          <a:p>
            <a:pPr marL="285750" indent="-285750">
              <a:buFont typeface="Arial" panose="020B0604020202020204" pitchFamily="34" charset="0"/>
              <a:buChar char="•"/>
            </a:pPr>
            <a:r>
              <a:rPr lang="en-US" sz="1600" dirty="0" smtClean="0"/>
              <a:t>False Ocean - </a:t>
            </a:r>
            <a:r>
              <a:rPr lang="en-US" sz="1600" dirty="0"/>
              <a:t>the mission outcome was unsuccessfully landed to a specific region of the ocean</a:t>
            </a:r>
            <a:endParaRPr lang="en-US" sz="1600" dirty="0" smtClean="0"/>
          </a:p>
          <a:p>
            <a:pPr marL="285750" indent="-285750">
              <a:buFont typeface="Arial" panose="020B0604020202020204" pitchFamily="34" charset="0"/>
              <a:buChar char="•"/>
            </a:pPr>
            <a:r>
              <a:rPr lang="en-US" sz="1600" dirty="0" smtClean="0"/>
              <a:t>True RTLS - </a:t>
            </a:r>
            <a:r>
              <a:rPr lang="en-US" sz="1600" dirty="0"/>
              <a:t>the mission outcome was successfully landed to a ground pad</a:t>
            </a:r>
            <a:endParaRPr lang="en-US" sz="1600" dirty="0" smtClean="0"/>
          </a:p>
          <a:p>
            <a:pPr marL="285750" indent="-285750">
              <a:buFont typeface="Arial" panose="020B0604020202020204" pitchFamily="34" charset="0"/>
              <a:buChar char="•"/>
            </a:pPr>
            <a:r>
              <a:rPr lang="en-US" sz="1600" dirty="0" smtClean="0"/>
              <a:t>False RTLS - </a:t>
            </a:r>
            <a:r>
              <a:rPr lang="en-US" sz="1600" dirty="0"/>
              <a:t>the mission outcome was unsuccessfully landed to a ground pad</a:t>
            </a:r>
            <a:endParaRPr lang="en-US" sz="1600" dirty="0" smtClean="0"/>
          </a:p>
          <a:p>
            <a:pPr marL="285750" indent="-285750">
              <a:buFont typeface="Arial" panose="020B0604020202020204" pitchFamily="34" charset="0"/>
              <a:buChar char="•"/>
            </a:pPr>
            <a:r>
              <a:rPr lang="en-US" sz="1600" dirty="0" smtClean="0"/>
              <a:t>True ASDS - </a:t>
            </a:r>
            <a:r>
              <a:rPr lang="en-US" sz="1600" dirty="0"/>
              <a:t>the mission outcome was successfully landed to a drone ship</a:t>
            </a:r>
            <a:endParaRPr lang="en-US" sz="1600" dirty="0" smtClean="0"/>
          </a:p>
          <a:p>
            <a:pPr marL="285750" indent="-285750">
              <a:buFont typeface="Arial" panose="020B0604020202020204" pitchFamily="34" charset="0"/>
              <a:buChar char="•"/>
            </a:pPr>
            <a:r>
              <a:rPr lang="en-US" sz="1600" dirty="0" smtClean="0"/>
              <a:t>False ASDS - </a:t>
            </a:r>
            <a:r>
              <a:rPr lang="en-US" sz="1600" dirty="0"/>
              <a:t>the mission outcome was unsuccessfully landed to a drone ship</a:t>
            </a:r>
            <a:endParaRPr lang="en-US" sz="1600" dirty="0" smtClean="0"/>
          </a:p>
          <a:p>
            <a:pPr marL="285750" indent="-285750">
              <a:buFont typeface="Arial" panose="020B0604020202020204" pitchFamily="34" charset="0"/>
              <a:buChar char="•"/>
            </a:pPr>
            <a:r>
              <a:rPr lang="en-US" sz="1600" dirty="0" smtClean="0"/>
              <a:t>None ASDS - </a:t>
            </a:r>
            <a:r>
              <a:rPr lang="en-MY" sz="1600" dirty="0"/>
              <a:t>failure to land</a:t>
            </a:r>
            <a:endParaRPr lang="en-US" sz="1600" dirty="0" smtClean="0"/>
          </a:p>
          <a:p>
            <a:pPr marL="285750" indent="-285750">
              <a:buFont typeface="Arial" panose="020B0604020202020204" pitchFamily="34" charset="0"/>
              <a:buChar char="•"/>
            </a:pPr>
            <a:r>
              <a:rPr lang="en-US" sz="1600" dirty="0" smtClean="0"/>
              <a:t>None </a:t>
            </a:r>
            <a:r>
              <a:rPr lang="en-US" sz="1600" dirty="0" err="1" smtClean="0"/>
              <a:t>None</a:t>
            </a:r>
            <a:r>
              <a:rPr lang="en-US" sz="1600" dirty="0" smtClean="0"/>
              <a:t> - </a:t>
            </a:r>
            <a:r>
              <a:rPr lang="en-MY" sz="1600" dirty="0"/>
              <a:t>failure to land</a:t>
            </a:r>
          </a:p>
        </p:txBody>
      </p:sp>
      <p:sp>
        <p:nvSpPr>
          <p:cNvPr id="11" name="TextBox 10"/>
          <p:cNvSpPr txBox="1"/>
          <p:nvPr/>
        </p:nvSpPr>
        <p:spPr>
          <a:xfrm>
            <a:off x="770012" y="4004447"/>
            <a:ext cx="6946404" cy="1815882"/>
          </a:xfrm>
          <a:prstGeom prst="rect">
            <a:avLst/>
          </a:prstGeom>
          <a:noFill/>
        </p:spPr>
        <p:txBody>
          <a:bodyPr wrap="square" rtlCol="0">
            <a:spAutoFit/>
          </a:bodyPr>
          <a:lstStyle/>
          <a:p>
            <a:r>
              <a:rPr lang="en-US" sz="1600" dirty="0" smtClean="0"/>
              <a:t>In order to determine whether the booster landed successfully, a binary column is created where 1 represents success and 0 represent failure:</a:t>
            </a:r>
          </a:p>
          <a:p>
            <a:endParaRPr lang="en-US" sz="1600" dirty="0"/>
          </a:p>
          <a:p>
            <a:pPr marL="285750" indent="-285750">
              <a:buFont typeface="Arial" panose="020B0604020202020204" pitchFamily="34" charset="0"/>
              <a:buChar char="•"/>
            </a:pPr>
            <a:r>
              <a:rPr lang="en-US" sz="1600" dirty="0" smtClean="0"/>
              <a:t>create </a:t>
            </a:r>
            <a:r>
              <a:rPr lang="en-US" sz="1600" dirty="0"/>
              <a:t>a </a:t>
            </a:r>
            <a:r>
              <a:rPr lang="en-US" sz="1600" dirty="0" smtClean="0"/>
              <a:t>set </a:t>
            </a:r>
            <a:r>
              <a:rPr lang="en-US" sz="1600" dirty="0" err="1" smtClean="0"/>
              <a:t>bad_outcome</a:t>
            </a:r>
            <a:r>
              <a:rPr lang="en-US" sz="1600" dirty="0" smtClean="0"/>
              <a:t> to store the fail outcome</a:t>
            </a:r>
          </a:p>
          <a:p>
            <a:pPr marL="285750" indent="-285750">
              <a:buFont typeface="Arial" panose="020B0604020202020204" pitchFamily="34" charset="0"/>
              <a:buChar char="•"/>
            </a:pPr>
            <a:r>
              <a:rPr lang="en-US" sz="1600" dirty="0" smtClean="0"/>
              <a:t>Create a list where value is 0 if corresponding row in Outcome is in </a:t>
            </a:r>
            <a:r>
              <a:rPr lang="en-US" sz="1600" dirty="0" err="1" smtClean="0"/>
              <a:t>bad_outcome</a:t>
            </a:r>
            <a:r>
              <a:rPr lang="en-US" sz="1600" dirty="0" smtClean="0"/>
              <a:t>; otherwise value is 1</a:t>
            </a:r>
          </a:p>
          <a:p>
            <a:pPr marL="285750" indent="-285750">
              <a:buFont typeface="Arial" panose="020B0604020202020204" pitchFamily="34" charset="0"/>
              <a:buChar char="•"/>
            </a:pPr>
            <a:r>
              <a:rPr lang="en-US" sz="1600" dirty="0" smtClean="0"/>
              <a:t>Assign the list to column named Class</a:t>
            </a:r>
            <a:endParaRPr lang="en-MY" sz="1600" dirty="0"/>
          </a:p>
        </p:txBody>
      </p:sp>
      <p:pic>
        <p:nvPicPr>
          <p:cNvPr id="12" name="Picture 11"/>
          <p:cNvPicPr>
            <a:picLocks noChangeAspect="1"/>
          </p:cNvPicPr>
          <p:nvPr/>
        </p:nvPicPr>
        <p:blipFill>
          <a:blip r:embed="rId4"/>
          <a:stretch>
            <a:fillRect/>
          </a:stretch>
        </p:blipFill>
        <p:spPr>
          <a:xfrm>
            <a:off x="7716416" y="3682132"/>
            <a:ext cx="3791479" cy="4763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5"/>
          <a:stretch>
            <a:fillRect/>
          </a:stretch>
        </p:blipFill>
        <p:spPr>
          <a:xfrm>
            <a:off x="8411837" y="4355098"/>
            <a:ext cx="2400635" cy="1114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a:stretch>
            <a:fillRect/>
          </a:stretch>
        </p:blipFill>
        <p:spPr>
          <a:xfrm>
            <a:off x="8683338" y="5649049"/>
            <a:ext cx="1857634" cy="495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951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p:cNvSpPr txBox="1"/>
          <p:nvPr/>
        </p:nvSpPr>
        <p:spPr>
          <a:xfrm>
            <a:off x="770011" y="1755292"/>
            <a:ext cx="4345292" cy="1169551"/>
          </a:xfrm>
          <a:prstGeom prst="rect">
            <a:avLst/>
          </a:prstGeom>
          <a:noFill/>
        </p:spPr>
        <p:txBody>
          <a:bodyPr wrap="none" rtlCol="0">
            <a:spAutoFit/>
          </a:bodyPr>
          <a:lstStyle/>
          <a:p>
            <a:r>
              <a:rPr lang="en-US" sz="1400" dirty="0"/>
              <a:t>Scatter plot is used to visualize the relationship between:</a:t>
            </a:r>
          </a:p>
          <a:p>
            <a:pPr marL="285750" indent="-285750">
              <a:buFont typeface="Arial" panose="020B0604020202020204" pitchFamily="34" charset="0"/>
              <a:buChar char="•"/>
            </a:pPr>
            <a:r>
              <a:rPr lang="en-US" sz="1400" dirty="0"/>
              <a:t>Flight Number and Launch Site</a:t>
            </a:r>
          </a:p>
          <a:p>
            <a:pPr marL="285750" indent="-285750">
              <a:buFont typeface="Arial" panose="020B0604020202020204" pitchFamily="34" charset="0"/>
              <a:buChar char="•"/>
            </a:pPr>
            <a:r>
              <a:rPr lang="en-US" sz="1400" dirty="0"/>
              <a:t>Payload and Launch Site</a:t>
            </a:r>
          </a:p>
          <a:p>
            <a:pPr marL="285750" indent="-285750">
              <a:buFont typeface="Arial" panose="020B0604020202020204" pitchFamily="34" charset="0"/>
              <a:buChar char="•"/>
            </a:pPr>
            <a:r>
              <a:rPr lang="en-US" sz="1400" dirty="0"/>
              <a:t>Flight Number and Orbit Type</a:t>
            </a:r>
          </a:p>
          <a:p>
            <a:pPr marL="285750" indent="-285750">
              <a:buFont typeface="Arial" panose="020B0604020202020204" pitchFamily="34" charset="0"/>
              <a:buChar char="•"/>
            </a:pPr>
            <a:r>
              <a:rPr lang="en-US" sz="1400" dirty="0"/>
              <a:t>Payload and Orbit Type</a:t>
            </a:r>
          </a:p>
        </p:txBody>
      </p:sp>
      <p:sp>
        <p:nvSpPr>
          <p:cNvPr id="6" name="TextBox 5"/>
          <p:cNvSpPr txBox="1"/>
          <p:nvPr/>
        </p:nvSpPr>
        <p:spPr>
          <a:xfrm>
            <a:off x="2311811" y="1388797"/>
            <a:ext cx="1261692" cy="369332"/>
          </a:xfrm>
          <a:prstGeom prst="rect">
            <a:avLst/>
          </a:prstGeom>
          <a:noFill/>
        </p:spPr>
        <p:txBody>
          <a:bodyPr wrap="none" rtlCol="0">
            <a:spAutoFit/>
          </a:bodyPr>
          <a:lstStyle/>
          <a:p>
            <a:r>
              <a:rPr lang="en-US" dirty="0" smtClean="0"/>
              <a:t>Scatter Plot</a:t>
            </a:r>
            <a:endParaRPr lang="en-MY" dirty="0"/>
          </a:p>
        </p:txBody>
      </p:sp>
      <p:sp>
        <p:nvSpPr>
          <p:cNvPr id="7" name="TextBox 6"/>
          <p:cNvSpPr txBox="1"/>
          <p:nvPr/>
        </p:nvSpPr>
        <p:spPr>
          <a:xfrm>
            <a:off x="1130304" y="3029728"/>
            <a:ext cx="3624706" cy="523220"/>
          </a:xfrm>
          <a:prstGeom prst="rect">
            <a:avLst/>
          </a:prstGeom>
          <a:noFill/>
        </p:spPr>
        <p:txBody>
          <a:bodyPr wrap="square" rtlCol="0">
            <a:spAutoFit/>
          </a:bodyPr>
          <a:lstStyle/>
          <a:p>
            <a:r>
              <a:rPr lang="en-US" sz="1400" dirty="0" smtClean="0"/>
              <a:t>Scatter Plot can determine whether there is a relationship/correlation between two variables</a:t>
            </a:r>
            <a:endParaRPr lang="en-MY" sz="1400" dirty="0"/>
          </a:p>
        </p:txBody>
      </p:sp>
      <p:sp>
        <p:nvSpPr>
          <p:cNvPr id="8" name="TextBox 7"/>
          <p:cNvSpPr txBox="1"/>
          <p:nvPr/>
        </p:nvSpPr>
        <p:spPr>
          <a:xfrm>
            <a:off x="8714772" y="1388797"/>
            <a:ext cx="1066318" cy="369332"/>
          </a:xfrm>
          <a:prstGeom prst="rect">
            <a:avLst/>
          </a:prstGeom>
          <a:noFill/>
        </p:spPr>
        <p:txBody>
          <a:bodyPr wrap="none" rtlCol="0">
            <a:spAutoFit/>
          </a:bodyPr>
          <a:lstStyle/>
          <a:p>
            <a:r>
              <a:rPr lang="en-US" dirty="0" smtClean="0"/>
              <a:t>Bar Chart</a:t>
            </a:r>
            <a:endParaRPr lang="en-MY" dirty="0"/>
          </a:p>
        </p:txBody>
      </p:sp>
      <p:sp>
        <p:nvSpPr>
          <p:cNvPr id="9" name="TextBox 8"/>
          <p:cNvSpPr txBox="1"/>
          <p:nvPr/>
        </p:nvSpPr>
        <p:spPr>
          <a:xfrm>
            <a:off x="7075285" y="1758129"/>
            <a:ext cx="4345292" cy="523220"/>
          </a:xfrm>
          <a:prstGeom prst="rect">
            <a:avLst/>
          </a:prstGeom>
          <a:noFill/>
        </p:spPr>
        <p:txBody>
          <a:bodyPr wrap="square" rtlCol="0">
            <a:spAutoFit/>
          </a:bodyPr>
          <a:lstStyle/>
          <a:p>
            <a:r>
              <a:rPr lang="en-US" sz="1400" dirty="0" smtClean="0"/>
              <a:t>Bar chart is used to visualize the relationship between:</a:t>
            </a:r>
          </a:p>
          <a:p>
            <a:pPr marL="285750" indent="-285750">
              <a:buFont typeface="Arial" panose="020B0604020202020204" pitchFamily="34" charset="0"/>
              <a:buChar char="•"/>
            </a:pPr>
            <a:r>
              <a:rPr lang="en-US" sz="1400" dirty="0"/>
              <a:t>S</a:t>
            </a:r>
            <a:r>
              <a:rPr lang="en-US" sz="1400" dirty="0" smtClean="0"/>
              <a:t>uccess rate of each orbit type</a:t>
            </a:r>
            <a:endParaRPr lang="en-MY" sz="1400" dirty="0"/>
          </a:p>
        </p:txBody>
      </p:sp>
      <p:sp>
        <p:nvSpPr>
          <p:cNvPr id="10" name="TextBox 9"/>
          <p:cNvSpPr txBox="1"/>
          <p:nvPr/>
        </p:nvSpPr>
        <p:spPr>
          <a:xfrm>
            <a:off x="7369920" y="3029728"/>
            <a:ext cx="3756021" cy="523220"/>
          </a:xfrm>
          <a:prstGeom prst="rect">
            <a:avLst/>
          </a:prstGeom>
          <a:noFill/>
        </p:spPr>
        <p:txBody>
          <a:bodyPr wrap="square" rtlCol="0">
            <a:spAutoFit/>
          </a:bodyPr>
          <a:lstStyle/>
          <a:p>
            <a:r>
              <a:rPr lang="en-US" sz="1400" dirty="0" smtClean="0"/>
              <a:t>Bar chart can show the distribution of data or compare values across different subgroup of data</a:t>
            </a:r>
            <a:endParaRPr lang="en-MY" sz="1400" dirty="0"/>
          </a:p>
        </p:txBody>
      </p:sp>
      <p:sp>
        <p:nvSpPr>
          <p:cNvPr id="11" name="TextBox 10"/>
          <p:cNvSpPr txBox="1"/>
          <p:nvPr/>
        </p:nvSpPr>
        <p:spPr>
          <a:xfrm>
            <a:off x="2342140" y="4217432"/>
            <a:ext cx="1201034" cy="369332"/>
          </a:xfrm>
          <a:prstGeom prst="rect">
            <a:avLst/>
          </a:prstGeom>
          <a:noFill/>
        </p:spPr>
        <p:txBody>
          <a:bodyPr wrap="none" rtlCol="0">
            <a:spAutoFit/>
          </a:bodyPr>
          <a:lstStyle/>
          <a:p>
            <a:r>
              <a:rPr lang="en-US" dirty="0" smtClean="0"/>
              <a:t>Line Graph</a:t>
            </a:r>
            <a:endParaRPr lang="en-MY" dirty="0"/>
          </a:p>
        </p:txBody>
      </p:sp>
      <p:sp>
        <p:nvSpPr>
          <p:cNvPr id="12" name="TextBox 11"/>
          <p:cNvSpPr txBox="1"/>
          <p:nvPr/>
        </p:nvSpPr>
        <p:spPr>
          <a:xfrm>
            <a:off x="770011" y="4586764"/>
            <a:ext cx="4345292" cy="523220"/>
          </a:xfrm>
          <a:prstGeom prst="rect">
            <a:avLst/>
          </a:prstGeom>
          <a:noFill/>
        </p:spPr>
        <p:txBody>
          <a:bodyPr wrap="square" rtlCol="0">
            <a:spAutoFit/>
          </a:bodyPr>
          <a:lstStyle/>
          <a:p>
            <a:r>
              <a:rPr lang="en-US" sz="1400" dirty="0" smtClean="0"/>
              <a:t>Line graph is used to visualize:</a:t>
            </a:r>
          </a:p>
          <a:p>
            <a:pPr marL="285750" indent="-285750">
              <a:buFont typeface="Arial" panose="020B0604020202020204" pitchFamily="34" charset="0"/>
              <a:buChar char="•"/>
            </a:pPr>
            <a:r>
              <a:rPr lang="en-US" sz="1400" dirty="0" smtClean="0"/>
              <a:t>Launch success yearly trend</a:t>
            </a:r>
          </a:p>
        </p:txBody>
      </p:sp>
      <p:sp>
        <p:nvSpPr>
          <p:cNvPr id="13" name="TextBox 12"/>
          <p:cNvSpPr txBox="1"/>
          <p:nvPr/>
        </p:nvSpPr>
        <p:spPr>
          <a:xfrm>
            <a:off x="968494" y="5214869"/>
            <a:ext cx="3948325" cy="307777"/>
          </a:xfrm>
          <a:prstGeom prst="rect">
            <a:avLst/>
          </a:prstGeom>
          <a:noFill/>
        </p:spPr>
        <p:txBody>
          <a:bodyPr wrap="none" rtlCol="0">
            <a:spAutoFit/>
          </a:bodyPr>
          <a:lstStyle/>
          <a:p>
            <a:r>
              <a:rPr lang="en-US" sz="1400" dirty="0" smtClean="0"/>
              <a:t>Line graph can show changes over a periods of time</a:t>
            </a:r>
            <a:endParaRPr lang="en-MY" sz="1400" dirty="0"/>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p:cNvSpPr txBox="1"/>
          <p:nvPr/>
        </p:nvSpPr>
        <p:spPr>
          <a:xfrm>
            <a:off x="770011" y="1586204"/>
            <a:ext cx="5058564" cy="369332"/>
          </a:xfrm>
          <a:prstGeom prst="rect">
            <a:avLst/>
          </a:prstGeom>
          <a:noFill/>
        </p:spPr>
        <p:txBody>
          <a:bodyPr wrap="none" rtlCol="0">
            <a:spAutoFit/>
          </a:bodyPr>
          <a:lstStyle/>
          <a:p>
            <a:r>
              <a:rPr lang="en-US" dirty="0" smtClean="0"/>
              <a:t>SQL is used to retrieve information from the dataset</a:t>
            </a:r>
            <a:endParaRPr lang="en-MY" dirty="0"/>
          </a:p>
        </p:txBody>
      </p:sp>
      <p:sp>
        <p:nvSpPr>
          <p:cNvPr id="6" name="TextBox 5"/>
          <p:cNvSpPr txBox="1"/>
          <p:nvPr/>
        </p:nvSpPr>
        <p:spPr>
          <a:xfrm>
            <a:off x="770011" y="2140864"/>
            <a:ext cx="10515600" cy="2739211"/>
          </a:xfrm>
          <a:prstGeom prst="rect">
            <a:avLst/>
          </a:prstGeom>
          <a:noFill/>
        </p:spPr>
        <p:txBody>
          <a:bodyPr wrap="square" rtlCol="0">
            <a:spAutoFit/>
          </a:bodyPr>
          <a:lstStyle/>
          <a:p>
            <a:r>
              <a:rPr lang="en-US" dirty="0" smtClean="0"/>
              <a:t>SQL queries are used to answer the following questions:</a:t>
            </a:r>
          </a:p>
          <a:p>
            <a:pPr marL="342900" indent="-342900">
              <a:buFont typeface="+mj-lt"/>
              <a:buAutoNum type="arabicPeriod"/>
            </a:pPr>
            <a:r>
              <a:rPr lang="en-US" sz="1400" dirty="0"/>
              <a:t>the names of the unique launch sites in the space </a:t>
            </a:r>
            <a:r>
              <a:rPr lang="en-US" sz="1400" dirty="0" smtClean="0"/>
              <a:t>mission</a:t>
            </a:r>
          </a:p>
          <a:p>
            <a:pPr marL="342900" indent="-342900">
              <a:buFont typeface="+mj-lt"/>
              <a:buAutoNum type="arabicPeriod"/>
            </a:pPr>
            <a:r>
              <a:rPr lang="en-US" sz="1400" dirty="0" smtClean="0"/>
              <a:t>5 </a:t>
            </a:r>
            <a:r>
              <a:rPr lang="en-US" sz="1400" dirty="0"/>
              <a:t>records where launch sites begin with the string </a:t>
            </a:r>
            <a:r>
              <a:rPr lang="en-US" sz="1400" dirty="0" smtClean="0"/>
              <a:t>'CCA‘</a:t>
            </a:r>
          </a:p>
          <a:p>
            <a:pPr marL="342900" indent="-342900">
              <a:buFont typeface="+mj-lt"/>
              <a:buAutoNum type="arabicPeriod"/>
            </a:pPr>
            <a:r>
              <a:rPr lang="en-US" sz="1400" dirty="0"/>
              <a:t>the total payload mass carried by boosters launched by NASA (CRS</a:t>
            </a:r>
            <a:r>
              <a:rPr lang="en-US" sz="1400" dirty="0" smtClean="0"/>
              <a:t>)</a:t>
            </a:r>
          </a:p>
          <a:p>
            <a:pPr marL="342900" indent="-342900">
              <a:buFont typeface="+mj-lt"/>
              <a:buAutoNum type="arabicPeriod"/>
            </a:pPr>
            <a:r>
              <a:rPr lang="en-US" sz="1400" dirty="0"/>
              <a:t>average payload mass carried by booster version F9 </a:t>
            </a:r>
            <a:r>
              <a:rPr lang="en-US" sz="1400" dirty="0" smtClean="0"/>
              <a:t>v1.1</a:t>
            </a:r>
          </a:p>
          <a:p>
            <a:pPr marL="342900" indent="-342900">
              <a:buFont typeface="+mj-lt"/>
              <a:buAutoNum type="arabicPeriod"/>
            </a:pPr>
            <a:r>
              <a:rPr lang="en-US" sz="1400" dirty="0"/>
              <a:t>the date when the first successful landing outcome in ground pad was </a:t>
            </a:r>
            <a:r>
              <a:rPr lang="en-US" sz="1400" dirty="0" smtClean="0"/>
              <a:t>achieved</a:t>
            </a:r>
          </a:p>
          <a:p>
            <a:pPr marL="342900" indent="-342900">
              <a:buFont typeface="+mj-lt"/>
              <a:buAutoNum type="arabicPeriod"/>
            </a:pPr>
            <a:r>
              <a:rPr lang="en-US" sz="1400" dirty="0"/>
              <a:t>the names of the boosters which have success in drone ship and have payload mass greater than 4000 but less than </a:t>
            </a:r>
            <a:r>
              <a:rPr lang="en-US" sz="1400" dirty="0" smtClean="0"/>
              <a:t>6000</a:t>
            </a:r>
          </a:p>
          <a:p>
            <a:pPr marL="342900" indent="-342900">
              <a:buFont typeface="+mj-lt"/>
              <a:buAutoNum type="arabicPeriod"/>
            </a:pPr>
            <a:r>
              <a:rPr lang="en-US" sz="1400" dirty="0"/>
              <a:t>the total number of successful and failure mission </a:t>
            </a:r>
            <a:r>
              <a:rPr lang="en-US" sz="1400" dirty="0" smtClean="0"/>
              <a:t>outcomes</a:t>
            </a:r>
          </a:p>
          <a:p>
            <a:pPr marL="342900" indent="-342900">
              <a:buFont typeface="+mj-lt"/>
              <a:buAutoNum type="arabicPeriod"/>
            </a:pPr>
            <a:r>
              <a:rPr lang="en-US" sz="1400" dirty="0"/>
              <a:t>the names of the </a:t>
            </a:r>
            <a:r>
              <a:rPr lang="en-US" sz="1400" dirty="0" err="1"/>
              <a:t>booster_versions</a:t>
            </a:r>
            <a:r>
              <a:rPr lang="en-US" sz="1400" dirty="0"/>
              <a:t> which have carried the maximum payload </a:t>
            </a:r>
            <a:r>
              <a:rPr lang="en-US" sz="1400" dirty="0" smtClean="0"/>
              <a:t>mass</a:t>
            </a:r>
            <a:endParaRPr lang="en-US" sz="1400" dirty="0"/>
          </a:p>
          <a:p>
            <a:pPr marL="342900" indent="-342900">
              <a:buFont typeface="+mj-lt"/>
              <a:buAutoNum type="arabicPeriod"/>
            </a:pPr>
            <a:r>
              <a:rPr lang="en-US" sz="1400" dirty="0"/>
              <a:t>the failed </a:t>
            </a:r>
            <a:r>
              <a:rPr lang="en-US" sz="1400" dirty="0" err="1"/>
              <a:t>landing_outcomes</a:t>
            </a:r>
            <a:r>
              <a:rPr lang="en-US" sz="1400" dirty="0"/>
              <a:t> in drone ship, their booster versions, and launch site names for in year </a:t>
            </a:r>
            <a:r>
              <a:rPr lang="en-US" sz="1400" dirty="0" smtClean="0"/>
              <a:t>2015</a:t>
            </a:r>
          </a:p>
          <a:p>
            <a:pPr marL="342900" indent="-342900">
              <a:buFont typeface="+mj-lt"/>
              <a:buAutoNum type="arabicPeriod"/>
            </a:pPr>
            <a:r>
              <a:rPr lang="en-US" sz="1400" dirty="0"/>
              <a:t>Rank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p:cNvSpPr txBox="1"/>
          <p:nvPr/>
        </p:nvSpPr>
        <p:spPr>
          <a:xfrm>
            <a:off x="770011" y="1599427"/>
            <a:ext cx="9716763" cy="4524315"/>
          </a:xfrm>
          <a:prstGeom prst="rect">
            <a:avLst/>
          </a:prstGeom>
          <a:noFill/>
        </p:spPr>
        <p:txBody>
          <a:bodyPr wrap="none" rtlCol="0">
            <a:spAutoFit/>
          </a:bodyPr>
          <a:lstStyle/>
          <a:p>
            <a:r>
              <a:rPr lang="en-US" dirty="0" smtClean="0"/>
              <a:t>The following steps were performed to analyze the launch site locations:</a:t>
            </a:r>
          </a:p>
          <a:p>
            <a:endParaRPr lang="en-US" dirty="0"/>
          </a:p>
          <a:p>
            <a:pPr marL="342900" indent="-342900">
              <a:buFont typeface="+mj-lt"/>
              <a:buAutoNum type="arabicPeriod"/>
            </a:pPr>
            <a:r>
              <a:rPr lang="en-US" dirty="0" smtClean="0"/>
              <a:t>Mark all launch sites on map</a:t>
            </a:r>
          </a:p>
          <a:p>
            <a:pPr marL="342900" indent="-342900">
              <a:buFont typeface="Arial" panose="020B0604020202020204" pitchFamily="34" charset="0"/>
              <a:buChar char="•"/>
            </a:pPr>
            <a:r>
              <a:rPr lang="en-US" dirty="0" smtClean="0"/>
              <a:t>Create folium Map object with NASA Johnson Space Center as initial center location</a:t>
            </a:r>
          </a:p>
          <a:p>
            <a:pPr marL="342900" indent="-342900">
              <a:buFont typeface="Arial" panose="020B0604020202020204" pitchFamily="34" charset="0"/>
              <a:buChar char="•"/>
            </a:pPr>
            <a:r>
              <a:rPr lang="en-US" dirty="0" smtClean="0"/>
              <a:t>Create and add folium Circle and Marker object for each launch site on the site map</a:t>
            </a:r>
          </a:p>
          <a:p>
            <a:pPr marL="342900" indent="-342900">
              <a:buFont typeface="+mj-lt"/>
              <a:buAutoNum type="arabicPeriod"/>
            </a:pPr>
            <a:endParaRPr lang="en-US" dirty="0"/>
          </a:p>
          <a:p>
            <a:pPr marL="342900" indent="-342900">
              <a:buFont typeface="+mj-lt"/>
              <a:buAutoNum type="arabicPeriod" startAt="2"/>
            </a:pPr>
            <a:r>
              <a:rPr lang="en-US" dirty="0" smtClean="0"/>
              <a:t>Mark success and failed launches for each site on the map</a:t>
            </a:r>
          </a:p>
          <a:p>
            <a:pPr marL="342900" indent="-342900">
              <a:buFont typeface="Arial" panose="020B0604020202020204" pitchFamily="34" charset="0"/>
              <a:buChar char="•"/>
            </a:pPr>
            <a:r>
              <a:rPr lang="en-US" dirty="0" smtClean="0"/>
              <a:t>Create Marker Cluster to contain multiple markers with same coordinate</a:t>
            </a:r>
          </a:p>
          <a:p>
            <a:pPr marL="342900" indent="-342900">
              <a:buFont typeface="Arial" panose="020B0604020202020204" pitchFamily="34" charset="0"/>
              <a:buChar char="•"/>
            </a:pPr>
            <a:r>
              <a:rPr lang="en-US" dirty="0" smtClean="0"/>
              <a:t>Create new column in dataset named </a:t>
            </a:r>
            <a:r>
              <a:rPr lang="en-US" dirty="0" err="1" smtClean="0"/>
              <a:t>marker_color</a:t>
            </a:r>
            <a:r>
              <a:rPr lang="en-US" dirty="0" smtClean="0"/>
              <a:t> to store marker color based on the Class value</a:t>
            </a:r>
          </a:p>
          <a:p>
            <a:pPr marL="342900" indent="-342900">
              <a:buFont typeface="Arial" panose="020B0604020202020204" pitchFamily="34" charset="0"/>
              <a:buChar char="•"/>
            </a:pPr>
            <a:r>
              <a:rPr lang="en-US" dirty="0" smtClean="0"/>
              <a:t>Create folium Marker for each launch and add to marker cluster</a:t>
            </a:r>
          </a:p>
          <a:p>
            <a:pPr marL="342900" indent="-342900">
              <a:buFont typeface="Arial" panose="020B0604020202020204" pitchFamily="34" charset="0"/>
              <a:buChar char="•"/>
            </a:pPr>
            <a:r>
              <a:rPr lang="en-US" dirty="0" smtClean="0"/>
              <a:t>Create icon for each launch with color based on </a:t>
            </a:r>
            <a:r>
              <a:rPr lang="en-US" dirty="0" err="1" smtClean="0"/>
              <a:t>marker_color</a:t>
            </a:r>
            <a:r>
              <a:rPr lang="en-US" dirty="0" smtClean="0"/>
              <a:t> column</a:t>
            </a:r>
            <a:endParaRPr lang="en-US" dirty="0"/>
          </a:p>
          <a:p>
            <a:pPr marL="342900" indent="-342900">
              <a:buFont typeface="+mj-lt"/>
              <a:buAutoNum type="arabicPeriod"/>
            </a:pPr>
            <a:endParaRPr lang="en-US" dirty="0"/>
          </a:p>
          <a:p>
            <a:pPr marL="342900" indent="-342900">
              <a:buFont typeface="+mj-lt"/>
              <a:buAutoNum type="arabicPeriod" startAt="3"/>
            </a:pPr>
            <a:r>
              <a:rPr lang="en-US" dirty="0" smtClean="0"/>
              <a:t>Calculate the distances between a launch site to its proximities</a:t>
            </a:r>
          </a:p>
          <a:p>
            <a:pPr marL="285750" indent="-285750">
              <a:buFont typeface="Arial" panose="020B0604020202020204" pitchFamily="34" charset="0"/>
              <a:buChar char="•"/>
            </a:pPr>
            <a:r>
              <a:rPr lang="en-US" dirty="0" smtClean="0"/>
              <a:t>Calculate the distance between launch site and its proximity based on their </a:t>
            </a:r>
            <a:r>
              <a:rPr lang="en-US" dirty="0" err="1" smtClean="0"/>
              <a:t>Lat</a:t>
            </a:r>
            <a:r>
              <a:rPr lang="en-US" dirty="0" smtClean="0"/>
              <a:t> and Long values</a:t>
            </a:r>
          </a:p>
          <a:p>
            <a:pPr marL="285750" indent="-285750">
              <a:buFont typeface="Arial" panose="020B0604020202020204" pitchFamily="34" charset="0"/>
              <a:buChar char="•"/>
            </a:pPr>
            <a:r>
              <a:rPr lang="en-US" dirty="0" smtClean="0"/>
              <a:t>Create folium Marker to show the distance</a:t>
            </a:r>
          </a:p>
          <a:p>
            <a:pPr marL="285750" indent="-285750">
              <a:buFont typeface="Arial" panose="020B0604020202020204" pitchFamily="34" charset="0"/>
              <a:buChar char="•"/>
            </a:pPr>
            <a:r>
              <a:rPr lang="en-US" dirty="0" smtClean="0"/>
              <a:t>Draw a </a:t>
            </a:r>
            <a:r>
              <a:rPr lang="en-US" dirty="0" err="1" smtClean="0"/>
              <a:t>PolyLine</a:t>
            </a:r>
            <a:r>
              <a:rPr lang="en-US" dirty="0" smtClean="0"/>
              <a:t> between the points</a:t>
            </a:r>
            <a:endParaRPr lang="en-MY" dirty="0"/>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p:cNvSpPr txBox="1"/>
          <p:nvPr/>
        </p:nvSpPr>
        <p:spPr>
          <a:xfrm>
            <a:off x="770011" y="1632857"/>
            <a:ext cx="8944564" cy="2585323"/>
          </a:xfrm>
          <a:prstGeom prst="rect">
            <a:avLst/>
          </a:prstGeom>
          <a:noFill/>
        </p:spPr>
        <p:txBody>
          <a:bodyPr wrap="none" rtlCol="0">
            <a:spAutoFit/>
          </a:bodyPr>
          <a:lstStyle/>
          <a:p>
            <a:r>
              <a:rPr lang="en-US" dirty="0" smtClean="0"/>
              <a:t>The following plots were added to dashboard to create an interactive visualization of the data</a:t>
            </a:r>
          </a:p>
          <a:p>
            <a:endParaRPr lang="en-US" dirty="0"/>
          </a:p>
          <a:p>
            <a:pPr marL="342900" indent="-342900">
              <a:buAutoNum type="arabicPeriod"/>
            </a:pPr>
            <a:r>
              <a:rPr lang="en-US" dirty="0" smtClean="0"/>
              <a:t>Pie chart showing the total successful launches per site</a:t>
            </a:r>
          </a:p>
          <a:p>
            <a:pPr marL="285750" indent="-285750">
              <a:buFont typeface="Arial" panose="020B0604020202020204" pitchFamily="34" charset="0"/>
              <a:buChar char="•"/>
            </a:pPr>
            <a:r>
              <a:rPr lang="en-US" dirty="0" smtClean="0"/>
              <a:t>This shows which sites have the most successful launches</a:t>
            </a:r>
          </a:p>
          <a:p>
            <a:pPr marL="285750" indent="-285750">
              <a:buFont typeface="Arial" panose="020B0604020202020204" pitchFamily="34" charset="0"/>
              <a:buChar char="•"/>
            </a:pPr>
            <a:r>
              <a:rPr lang="en-US" dirty="0" smtClean="0"/>
              <a:t>This chart can be filtered to show success/failure rate for each launch site</a:t>
            </a:r>
          </a:p>
          <a:p>
            <a:endParaRPr lang="en-US" dirty="0"/>
          </a:p>
          <a:p>
            <a:pPr marL="342900" indent="-342900">
              <a:buFont typeface="+mj-lt"/>
              <a:buAutoNum type="arabicPeriod" startAt="2"/>
            </a:pPr>
            <a:r>
              <a:rPr lang="en-US" dirty="0" smtClean="0"/>
              <a:t>Scatter graph to show the relationship between outcome and payload mass (kg)</a:t>
            </a:r>
          </a:p>
          <a:p>
            <a:pPr marL="285750" indent="-285750">
              <a:buFont typeface="Arial" panose="020B0604020202020204" pitchFamily="34" charset="0"/>
              <a:buChar char="•"/>
            </a:pPr>
            <a:r>
              <a:rPr lang="en-US" dirty="0" smtClean="0"/>
              <a:t>This graph can be filtered by range of the payload mass</a:t>
            </a:r>
          </a:p>
          <a:p>
            <a:pPr marL="285750" indent="-285750">
              <a:buFont typeface="Arial" panose="020B0604020202020204" pitchFamily="34" charset="0"/>
              <a:buChar char="•"/>
            </a:pPr>
            <a:r>
              <a:rPr lang="en-US" dirty="0" smtClean="0"/>
              <a:t>It can also be filtered by booster version</a:t>
            </a:r>
            <a:endParaRPr lang="en-MY" dirty="0"/>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p:cNvSpPr txBox="1"/>
          <p:nvPr/>
        </p:nvSpPr>
        <p:spPr>
          <a:xfrm>
            <a:off x="770011" y="1502229"/>
            <a:ext cx="9315307" cy="369332"/>
          </a:xfrm>
          <a:prstGeom prst="rect">
            <a:avLst/>
          </a:prstGeom>
          <a:noFill/>
        </p:spPr>
        <p:txBody>
          <a:bodyPr wrap="none" rtlCol="0">
            <a:spAutoFit/>
          </a:bodyPr>
          <a:lstStyle/>
          <a:p>
            <a:r>
              <a:rPr lang="en-US" dirty="0" smtClean="0"/>
              <a:t>The following steps are taken to build, evaluate and find the best performing classification model:</a:t>
            </a:r>
            <a:endParaRPr lang="en-MY" dirty="0"/>
          </a:p>
        </p:txBody>
      </p:sp>
      <p:sp>
        <p:nvSpPr>
          <p:cNvPr id="6" name="TextBox 5"/>
          <p:cNvSpPr txBox="1"/>
          <p:nvPr/>
        </p:nvSpPr>
        <p:spPr>
          <a:xfrm>
            <a:off x="770011" y="2107625"/>
            <a:ext cx="3648727" cy="4124206"/>
          </a:xfrm>
          <a:prstGeom prst="rect">
            <a:avLst/>
          </a:prstGeom>
          <a:noFill/>
        </p:spPr>
        <p:txBody>
          <a:bodyPr wrap="square" rtlCol="0">
            <a:spAutoFit/>
          </a:bodyPr>
          <a:lstStyle/>
          <a:p>
            <a:r>
              <a:rPr lang="en-US" sz="1600" dirty="0" smtClean="0"/>
              <a:t>Model Development:</a:t>
            </a:r>
          </a:p>
          <a:p>
            <a:endParaRPr lang="en-US" dirty="0"/>
          </a:p>
          <a:p>
            <a:pPr marL="285750" indent="-285750">
              <a:buFont typeface="Arial" panose="020B0604020202020204" pitchFamily="34" charset="0"/>
              <a:buChar char="•"/>
            </a:pPr>
            <a:r>
              <a:rPr lang="en-US" sz="1400" dirty="0" smtClean="0"/>
              <a:t>Prepare Dataset for model development</a:t>
            </a:r>
          </a:p>
          <a:p>
            <a:pPr marL="742950" lvl="1" indent="-285750">
              <a:buFont typeface="Courier New" panose="02070309020205020404" pitchFamily="49" charset="0"/>
              <a:buChar char="o"/>
            </a:pPr>
            <a:r>
              <a:rPr lang="en-US" sz="1400" dirty="0" smtClean="0"/>
              <a:t>Load dataset</a:t>
            </a:r>
          </a:p>
          <a:p>
            <a:pPr marL="742950" lvl="1" indent="-285750">
              <a:buFont typeface="Courier New" panose="02070309020205020404" pitchFamily="49" charset="0"/>
              <a:buChar char="o"/>
            </a:pPr>
            <a:r>
              <a:rPr lang="en-US" sz="1400" dirty="0" smtClean="0"/>
              <a:t>Create Numpy array from Class column in dataset as Y</a:t>
            </a:r>
          </a:p>
          <a:p>
            <a:pPr marL="742950" lvl="1" indent="-285750">
              <a:buFont typeface="Courier New" panose="02070309020205020404" pitchFamily="49" charset="0"/>
              <a:buChar char="o"/>
            </a:pPr>
            <a:r>
              <a:rPr lang="en-US" sz="1400" dirty="0" smtClean="0"/>
              <a:t>Standardize data X</a:t>
            </a:r>
          </a:p>
          <a:p>
            <a:pPr marL="742950" lvl="1" indent="-285750">
              <a:buFont typeface="Courier New" panose="02070309020205020404" pitchFamily="49" charset="0"/>
              <a:buChar char="o"/>
            </a:pPr>
            <a:r>
              <a:rPr lang="en-US" sz="1400" dirty="0" smtClean="0"/>
              <a:t>Split data X and Y into training and test set using </a:t>
            </a:r>
            <a:r>
              <a:rPr lang="en-US" sz="1400" dirty="0" err="1" smtClean="0"/>
              <a:t>train_test_split</a:t>
            </a:r>
            <a:r>
              <a:rPr lang="en-US" sz="1400" dirty="0" smtClean="0"/>
              <a:t>(). 20% of the data is used as test set</a:t>
            </a:r>
            <a:endParaRPr lang="en-US" sz="1400" dirty="0"/>
          </a:p>
          <a:p>
            <a:endParaRPr lang="en-US" sz="1400" dirty="0" smtClean="0"/>
          </a:p>
          <a:p>
            <a:pPr marL="285750" indent="-285750">
              <a:buFont typeface="Arial" panose="020B0604020202020204" pitchFamily="34" charset="0"/>
              <a:buChar char="•"/>
            </a:pPr>
            <a:r>
              <a:rPr lang="en-US" sz="1400" dirty="0" smtClean="0"/>
              <a:t>Model development</a:t>
            </a:r>
          </a:p>
          <a:p>
            <a:pPr marL="742950" lvl="1" indent="-285750">
              <a:buFont typeface="Courier New" panose="02070309020205020404" pitchFamily="49" charset="0"/>
              <a:buChar char="o"/>
            </a:pPr>
            <a:r>
              <a:rPr lang="en-US" sz="1400" dirty="0" smtClean="0"/>
              <a:t>Create GridSearchCV object for each algorithm with cv = 10</a:t>
            </a:r>
          </a:p>
          <a:p>
            <a:pPr marL="742950" lvl="1" indent="-285750">
              <a:buFont typeface="Courier New" panose="02070309020205020404" pitchFamily="49" charset="0"/>
              <a:buChar char="o"/>
            </a:pPr>
            <a:r>
              <a:rPr lang="en-US" sz="1400" dirty="0" smtClean="0"/>
              <a:t>Create dictionary of parameters for grid search</a:t>
            </a:r>
          </a:p>
          <a:p>
            <a:pPr marL="742950" lvl="1" indent="-285750">
              <a:buFont typeface="Courier New" panose="02070309020205020404" pitchFamily="49" charset="0"/>
              <a:buChar char="o"/>
            </a:pPr>
            <a:r>
              <a:rPr lang="en-US" sz="1400" dirty="0" smtClean="0"/>
              <a:t>Fit training set into the model</a:t>
            </a:r>
          </a:p>
          <a:p>
            <a:endParaRPr lang="en-MY" dirty="0"/>
          </a:p>
        </p:txBody>
      </p:sp>
      <p:sp>
        <p:nvSpPr>
          <p:cNvPr id="7" name="TextBox 6"/>
          <p:cNvSpPr txBox="1"/>
          <p:nvPr/>
        </p:nvSpPr>
        <p:spPr>
          <a:xfrm>
            <a:off x="4418738" y="2104788"/>
            <a:ext cx="3456299" cy="2339102"/>
          </a:xfrm>
          <a:prstGeom prst="rect">
            <a:avLst/>
          </a:prstGeom>
          <a:noFill/>
        </p:spPr>
        <p:txBody>
          <a:bodyPr wrap="square" rtlCol="0">
            <a:spAutoFit/>
          </a:bodyPr>
          <a:lstStyle/>
          <a:p>
            <a:r>
              <a:rPr lang="en-US" sz="1600" dirty="0" smtClean="0"/>
              <a:t>Model Evaluation:</a:t>
            </a:r>
          </a:p>
          <a:p>
            <a:endParaRPr lang="en-US" dirty="0"/>
          </a:p>
          <a:p>
            <a:pPr marL="285750" indent="-285750">
              <a:buFont typeface="Arial" panose="020B0604020202020204" pitchFamily="34" charset="0"/>
              <a:buChar char="•"/>
            </a:pPr>
            <a:r>
              <a:rPr lang="en-US" sz="1400" dirty="0" smtClean="0"/>
              <a:t>For each model:</a:t>
            </a:r>
          </a:p>
          <a:p>
            <a:pPr marL="742950" lvl="1" indent="-285750">
              <a:buFont typeface="Courier New" panose="02070309020205020404" pitchFamily="49" charset="0"/>
              <a:buChar char="o"/>
            </a:pPr>
            <a:r>
              <a:rPr lang="en-US" sz="1400" dirty="0" smtClean="0"/>
              <a:t>Use </a:t>
            </a:r>
            <a:r>
              <a:rPr lang="en-US" sz="1400" dirty="0" err="1" smtClean="0"/>
              <a:t>best_params</a:t>
            </a:r>
            <a:r>
              <a:rPr lang="en-US" sz="1400" dirty="0" smtClean="0"/>
              <a:t>_ to show the best parameters</a:t>
            </a:r>
          </a:p>
          <a:p>
            <a:pPr marL="742950" lvl="1" indent="-285750">
              <a:buFont typeface="Courier New" panose="02070309020205020404" pitchFamily="49" charset="0"/>
              <a:buChar char="o"/>
            </a:pPr>
            <a:r>
              <a:rPr lang="en-US" sz="1400" dirty="0" smtClean="0"/>
              <a:t>Use </a:t>
            </a:r>
            <a:r>
              <a:rPr lang="en-US" sz="1400" dirty="0" err="1" smtClean="0"/>
              <a:t>best_score</a:t>
            </a:r>
            <a:r>
              <a:rPr lang="en-US" sz="1400" dirty="0" smtClean="0"/>
              <a:t>_ to show the accuracy of the model</a:t>
            </a:r>
          </a:p>
          <a:p>
            <a:pPr marL="742950" lvl="1" indent="-285750">
              <a:buFont typeface="Courier New" panose="02070309020205020404" pitchFamily="49" charset="0"/>
              <a:buChar char="o"/>
            </a:pPr>
            <a:r>
              <a:rPr lang="en-US" sz="1400" dirty="0" smtClean="0"/>
              <a:t>Use score to calculate the accuracy on test data</a:t>
            </a:r>
          </a:p>
          <a:p>
            <a:pPr marL="742950" lvl="1" indent="-285750">
              <a:buFont typeface="Courier New" panose="02070309020205020404" pitchFamily="49" charset="0"/>
              <a:buChar char="o"/>
            </a:pPr>
            <a:r>
              <a:rPr lang="en-US" sz="1400" dirty="0" smtClean="0"/>
              <a:t>Plot the confusion matrix </a:t>
            </a:r>
            <a:endParaRPr lang="en-MY" sz="1400" dirty="0"/>
          </a:p>
        </p:txBody>
      </p:sp>
      <p:sp>
        <p:nvSpPr>
          <p:cNvPr id="8" name="TextBox 7"/>
          <p:cNvSpPr txBox="1"/>
          <p:nvPr/>
        </p:nvSpPr>
        <p:spPr>
          <a:xfrm>
            <a:off x="8013754" y="2107625"/>
            <a:ext cx="3271858" cy="1754326"/>
          </a:xfrm>
          <a:prstGeom prst="rect">
            <a:avLst/>
          </a:prstGeom>
          <a:noFill/>
        </p:spPr>
        <p:txBody>
          <a:bodyPr wrap="square" rtlCol="0">
            <a:spAutoFit/>
          </a:bodyPr>
          <a:lstStyle/>
          <a:p>
            <a:r>
              <a:rPr lang="en-US" sz="1600" dirty="0" smtClean="0"/>
              <a:t>Choose Best Classification Model</a:t>
            </a:r>
          </a:p>
          <a:p>
            <a:endParaRPr lang="en-US" dirty="0" smtClean="0"/>
          </a:p>
          <a:p>
            <a:r>
              <a:rPr lang="en-US" sz="1400" dirty="0" smtClean="0"/>
              <a:t>Compare the accuracy score across all models</a:t>
            </a:r>
          </a:p>
          <a:p>
            <a:r>
              <a:rPr lang="en-US" sz="1400" dirty="0" smtClean="0"/>
              <a:t>Model with highest accuracy score is select as the best classification model</a:t>
            </a: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4"/>
          <a:stretch>
            <a:fillRect/>
          </a:stretch>
        </p:blipFill>
        <p:spPr>
          <a:xfrm>
            <a:off x="3106475" y="1586204"/>
            <a:ext cx="5842671" cy="2735854"/>
          </a:xfrm>
          <a:prstGeom prst="rect">
            <a:avLst/>
          </a:prstGeom>
        </p:spPr>
      </p:pic>
      <p:sp>
        <p:nvSpPr>
          <p:cNvPr id="8" name="TextBox 7"/>
          <p:cNvSpPr txBox="1"/>
          <p:nvPr/>
        </p:nvSpPr>
        <p:spPr>
          <a:xfrm>
            <a:off x="770011" y="4546699"/>
            <a:ext cx="7608045" cy="1477328"/>
          </a:xfrm>
          <a:prstGeom prst="rect">
            <a:avLst/>
          </a:prstGeom>
          <a:noFill/>
        </p:spPr>
        <p:txBody>
          <a:bodyPr wrap="none" rtlCol="0">
            <a:spAutoFit/>
          </a:bodyPr>
          <a:lstStyle/>
          <a:p>
            <a:r>
              <a:rPr lang="en-US" dirty="0" smtClean="0"/>
              <a:t>As the Flight Number increase, the rate of success also increase</a:t>
            </a:r>
          </a:p>
          <a:p>
            <a:r>
              <a:rPr lang="en-US" dirty="0" smtClean="0"/>
              <a:t>There is a improvement in success rate with Flight Number &gt; 30</a:t>
            </a:r>
          </a:p>
          <a:p>
            <a:r>
              <a:rPr lang="en-US" dirty="0" smtClean="0"/>
              <a:t>Most of the early launches (&lt; 30) were in CCAFS SLC 40 and were mostly failed</a:t>
            </a:r>
          </a:p>
          <a:p>
            <a:r>
              <a:rPr lang="en-US" dirty="0" smtClean="0"/>
              <a:t>Both </a:t>
            </a:r>
            <a:r>
              <a:rPr lang="en-US" dirty="0"/>
              <a:t>CCAFS SLC </a:t>
            </a:r>
            <a:r>
              <a:rPr lang="en-US" dirty="0" smtClean="0"/>
              <a:t>40 and VAFB SLC 4E shows that early launch tends to fail</a:t>
            </a:r>
          </a:p>
          <a:p>
            <a:r>
              <a:rPr lang="en-US" dirty="0" smtClean="0"/>
              <a:t>KSC LC 39A does not shows the trend because its Flight Number is higher (&gt; 30)</a:t>
            </a:r>
            <a:endParaRPr lang="en-MY"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4"/>
          <a:stretch>
            <a:fillRect/>
          </a:stretch>
        </p:blipFill>
        <p:spPr>
          <a:xfrm>
            <a:off x="770011" y="1503701"/>
            <a:ext cx="4334480" cy="2581635"/>
          </a:xfrm>
          <a:prstGeom prst="rect">
            <a:avLst/>
          </a:prstGeom>
        </p:spPr>
      </p:pic>
      <p:sp>
        <p:nvSpPr>
          <p:cNvPr id="6" name="TextBox 5"/>
          <p:cNvSpPr txBox="1"/>
          <p:nvPr/>
        </p:nvSpPr>
        <p:spPr>
          <a:xfrm>
            <a:off x="770011" y="4618653"/>
            <a:ext cx="8288808" cy="1477328"/>
          </a:xfrm>
          <a:prstGeom prst="rect">
            <a:avLst/>
          </a:prstGeom>
          <a:noFill/>
        </p:spPr>
        <p:txBody>
          <a:bodyPr wrap="none" rtlCol="0">
            <a:spAutoFit/>
          </a:bodyPr>
          <a:lstStyle/>
          <a:p>
            <a:r>
              <a:rPr lang="en-US" dirty="0" smtClean="0"/>
              <a:t>Payload Mass greater than 7000KG has a higher success rate</a:t>
            </a:r>
          </a:p>
          <a:p>
            <a:r>
              <a:rPr lang="en-US" dirty="0" smtClean="0"/>
              <a:t>KSC LC 39A have all success landing with Payload Mass less than 5500KG</a:t>
            </a:r>
          </a:p>
          <a:p>
            <a:r>
              <a:rPr lang="en-US" dirty="0" smtClean="0"/>
              <a:t>CCAFS SLC 40 have the most launches with Payload Mass less than 8000KG</a:t>
            </a:r>
          </a:p>
          <a:p>
            <a:r>
              <a:rPr lang="en-US" dirty="0" smtClean="0"/>
              <a:t>The is no clear relationship between Payload Mass and success rate in each launch site</a:t>
            </a:r>
          </a:p>
          <a:p>
            <a:endParaRPr lang="en-MY" dirty="0"/>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1099887" y="1510225"/>
            <a:ext cx="3591426" cy="2400635"/>
          </a:xfrm>
          <a:prstGeom prst="rect">
            <a:avLst/>
          </a:prstGeom>
        </p:spPr>
      </p:pic>
      <p:sp>
        <p:nvSpPr>
          <p:cNvPr id="6" name="TextBox 5"/>
          <p:cNvSpPr txBox="1"/>
          <p:nvPr/>
        </p:nvSpPr>
        <p:spPr>
          <a:xfrm>
            <a:off x="1099887" y="4217437"/>
            <a:ext cx="4770473" cy="2031325"/>
          </a:xfrm>
          <a:prstGeom prst="rect">
            <a:avLst/>
          </a:prstGeom>
          <a:noFill/>
        </p:spPr>
        <p:txBody>
          <a:bodyPr wrap="none" rtlCol="0">
            <a:spAutoFit/>
          </a:bodyPr>
          <a:lstStyle/>
          <a:p>
            <a:r>
              <a:rPr lang="en-US" dirty="0" smtClean="0"/>
              <a:t>The following Orbit type have 100% success rate:</a:t>
            </a:r>
          </a:p>
          <a:p>
            <a:pPr marL="285750" indent="-285750">
              <a:buFont typeface="Arial" panose="020B0604020202020204" pitchFamily="34" charset="0"/>
              <a:buChar char="•"/>
            </a:pPr>
            <a:r>
              <a:rPr lang="en-US" dirty="0" smtClean="0"/>
              <a:t>ES-L1</a:t>
            </a:r>
          </a:p>
          <a:p>
            <a:pPr marL="285750" indent="-285750">
              <a:buFont typeface="Arial" panose="020B0604020202020204" pitchFamily="34" charset="0"/>
              <a:buChar char="•"/>
            </a:pPr>
            <a:r>
              <a:rPr lang="en-US" dirty="0" smtClean="0"/>
              <a:t>GEO</a:t>
            </a:r>
          </a:p>
          <a:p>
            <a:pPr marL="285750" indent="-285750">
              <a:buFont typeface="Arial" panose="020B0604020202020204" pitchFamily="34" charset="0"/>
              <a:buChar char="•"/>
            </a:pPr>
            <a:r>
              <a:rPr lang="en-US" dirty="0" smtClean="0"/>
              <a:t>HEO</a:t>
            </a:r>
          </a:p>
          <a:p>
            <a:pPr marL="285750" indent="-285750">
              <a:buFont typeface="Arial" panose="020B0604020202020204" pitchFamily="34" charset="0"/>
              <a:buChar char="•"/>
            </a:pPr>
            <a:r>
              <a:rPr lang="en-US" dirty="0" smtClean="0"/>
              <a:t>SSO</a:t>
            </a:r>
          </a:p>
          <a:p>
            <a:pPr marL="285750" indent="-285750">
              <a:buFont typeface="Arial" panose="020B0604020202020204" pitchFamily="34" charset="0"/>
              <a:buChar char="•"/>
            </a:pPr>
            <a:endParaRPr lang="en-US" dirty="0"/>
          </a:p>
          <a:p>
            <a:r>
              <a:rPr lang="en-US" dirty="0" smtClean="0"/>
              <a:t>Only SO Orbit type have 0% success rate</a:t>
            </a:r>
            <a:endParaRPr lang="en-MY" dirty="0"/>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4627" y="1668994"/>
            <a:ext cx="3715268" cy="2429214"/>
          </a:xfrm>
          <a:prstGeom prst="rect">
            <a:avLst/>
          </a:prstGeom>
        </p:spPr>
      </p:pic>
      <p:sp>
        <p:nvSpPr>
          <p:cNvPr id="6" name="TextBox 5"/>
          <p:cNvSpPr txBox="1"/>
          <p:nvPr/>
        </p:nvSpPr>
        <p:spPr>
          <a:xfrm>
            <a:off x="774627" y="4632849"/>
            <a:ext cx="8199809" cy="923330"/>
          </a:xfrm>
          <a:prstGeom prst="rect">
            <a:avLst/>
          </a:prstGeom>
          <a:noFill/>
        </p:spPr>
        <p:txBody>
          <a:bodyPr wrap="none" rtlCol="0">
            <a:spAutoFit/>
          </a:bodyPr>
          <a:lstStyle/>
          <a:p>
            <a:r>
              <a:rPr lang="en-US" dirty="0" smtClean="0"/>
              <a:t>Most launches focus on LEO, ISS, PO and GTO Orbit types</a:t>
            </a:r>
          </a:p>
          <a:p>
            <a:r>
              <a:rPr lang="en-US" dirty="0" smtClean="0"/>
              <a:t>VLEO have more launches when Flight Number is greater than 60</a:t>
            </a:r>
          </a:p>
          <a:p>
            <a:r>
              <a:rPr lang="en-US" dirty="0" smtClean="0"/>
              <a:t>100% success rate of GEO, HEO, and ES-L1 can be explained by only having 1 launches</a:t>
            </a:r>
            <a:endParaRPr lang="en-MY" dirty="0"/>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1" y="1855262"/>
            <a:ext cx="3772426" cy="2419688"/>
          </a:xfrm>
          <a:prstGeom prst="rect">
            <a:avLst/>
          </a:prstGeom>
        </p:spPr>
      </p:pic>
      <p:sp>
        <p:nvSpPr>
          <p:cNvPr id="6" name="TextBox 5"/>
          <p:cNvSpPr txBox="1"/>
          <p:nvPr/>
        </p:nvSpPr>
        <p:spPr>
          <a:xfrm>
            <a:off x="770011" y="4825244"/>
            <a:ext cx="10515600" cy="1754326"/>
          </a:xfrm>
          <a:prstGeom prst="rect">
            <a:avLst/>
          </a:prstGeom>
          <a:noFill/>
        </p:spPr>
        <p:txBody>
          <a:bodyPr wrap="square" rtlCol="0">
            <a:spAutoFit/>
          </a:bodyPr>
          <a:lstStyle/>
          <a:p>
            <a:r>
              <a:rPr lang="en-US" dirty="0" smtClean="0"/>
              <a:t>Orbit types with 100% success rate are all with Payload Mass less than 7000KG</a:t>
            </a:r>
          </a:p>
          <a:p>
            <a:r>
              <a:rPr lang="en-US" dirty="0" smtClean="0"/>
              <a:t>Payload Mass to GTO Orbit type are between 3000KG to 8000KG, however the relationship between success rate and Payload Mass is unclear</a:t>
            </a:r>
          </a:p>
          <a:p>
            <a:r>
              <a:rPr lang="en-US" dirty="0" smtClean="0"/>
              <a:t>ISS and PO Orbit have 100% success rate with high Payload Mass (&gt; 10000KG), but there is limited data points</a:t>
            </a:r>
          </a:p>
          <a:p>
            <a:endParaRPr lang="en-US" dirty="0" smtClean="0"/>
          </a:p>
          <a:p>
            <a:endParaRPr lang="en-MY" dirty="0"/>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4"/>
          <a:stretch>
            <a:fillRect/>
          </a:stretch>
        </p:blipFill>
        <p:spPr>
          <a:xfrm>
            <a:off x="708861" y="1636286"/>
            <a:ext cx="3591426" cy="2391109"/>
          </a:xfrm>
          <a:prstGeom prst="rect">
            <a:avLst/>
          </a:prstGeom>
        </p:spPr>
      </p:pic>
      <p:sp>
        <p:nvSpPr>
          <p:cNvPr id="6" name="TextBox 5"/>
          <p:cNvSpPr txBox="1"/>
          <p:nvPr/>
        </p:nvSpPr>
        <p:spPr>
          <a:xfrm>
            <a:off x="708861" y="4404049"/>
            <a:ext cx="9755491" cy="923330"/>
          </a:xfrm>
          <a:prstGeom prst="rect">
            <a:avLst/>
          </a:prstGeom>
          <a:noFill/>
        </p:spPr>
        <p:txBody>
          <a:bodyPr wrap="none" rtlCol="0">
            <a:spAutoFit/>
          </a:bodyPr>
          <a:lstStyle/>
          <a:p>
            <a:r>
              <a:rPr lang="en-US" dirty="0" smtClean="0"/>
              <a:t>All the landing between 2010 and 2013 were unsuccessful</a:t>
            </a:r>
          </a:p>
          <a:p>
            <a:r>
              <a:rPr lang="en-US" dirty="0" smtClean="0"/>
              <a:t>There is a significant improvement after 2013</a:t>
            </a:r>
          </a:p>
          <a:p>
            <a:r>
              <a:rPr lang="en-US" dirty="0" smtClean="0"/>
              <a:t>Although there is fluctuation, the success rate does not drop below 50% since it is achieved after 2015</a:t>
            </a:r>
            <a:endParaRPr lang="en-MY" dirty="0"/>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p:cNvSpPr txBox="1"/>
          <p:nvPr/>
        </p:nvSpPr>
        <p:spPr>
          <a:xfrm>
            <a:off x="770011" y="1539552"/>
            <a:ext cx="4439036" cy="369332"/>
          </a:xfrm>
          <a:prstGeom prst="rect">
            <a:avLst/>
          </a:prstGeom>
          <a:noFill/>
        </p:spPr>
        <p:txBody>
          <a:bodyPr wrap="none" rtlCol="0">
            <a:spAutoFit/>
          </a:bodyPr>
          <a:lstStyle/>
          <a:p>
            <a:r>
              <a:rPr lang="en-US" dirty="0">
                <a:solidFill>
                  <a:schemeClr val="accent3">
                    <a:lumMod val="25000"/>
                  </a:schemeClr>
                </a:solidFill>
                <a:latin typeface="Abadi" panose="020B0604020104020204" pitchFamily="34" charset="0"/>
              </a:rPr>
              <a:t>Find the names of the unique launch </a:t>
            </a:r>
            <a:r>
              <a:rPr lang="en-US" dirty="0" smtClean="0">
                <a:solidFill>
                  <a:schemeClr val="accent3">
                    <a:lumMod val="25000"/>
                  </a:schemeClr>
                </a:solidFill>
                <a:latin typeface="Abadi" panose="020B0604020104020204" pitchFamily="34" charset="0"/>
              </a:rPr>
              <a:t>sites</a:t>
            </a:r>
            <a:endParaRPr lang="en-US" dirty="0">
              <a:solidFill>
                <a:schemeClr val="accent3">
                  <a:lumMod val="25000"/>
                </a:schemeClr>
              </a:solidFill>
              <a:latin typeface="Abadi" panose="020B0604020104020204" pitchFamily="34" charset="0"/>
            </a:endParaRPr>
          </a:p>
        </p:txBody>
      </p:sp>
      <p:pic>
        <p:nvPicPr>
          <p:cNvPr id="6" name="Picture 5"/>
          <p:cNvPicPr>
            <a:picLocks noChangeAspect="1"/>
          </p:cNvPicPr>
          <p:nvPr/>
        </p:nvPicPr>
        <p:blipFill>
          <a:blip r:embed="rId4"/>
          <a:stretch>
            <a:fillRect/>
          </a:stretch>
        </p:blipFill>
        <p:spPr>
          <a:xfrm>
            <a:off x="770011" y="2669696"/>
            <a:ext cx="5323120" cy="558695"/>
          </a:xfrm>
          <a:prstGeom prst="rect">
            <a:avLst/>
          </a:prstGeom>
        </p:spPr>
      </p:pic>
      <p:sp>
        <p:nvSpPr>
          <p:cNvPr id="7" name="TextBox 6"/>
          <p:cNvSpPr txBox="1"/>
          <p:nvPr/>
        </p:nvSpPr>
        <p:spPr>
          <a:xfrm>
            <a:off x="770011" y="4665306"/>
            <a:ext cx="9031319" cy="369332"/>
          </a:xfrm>
          <a:prstGeom prst="rect">
            <a:avLst/>
          </a:prstGeom>
          <a:noFill/>
        </p:spPr>
        <p:txBody>
          <a:bodyPr wrap="none" rtlCol="0">
            <a:spAutoFit/>
          </a:bodyPr>
          <a:lstStyle/>
          <a:p>
            <a:r>
              <a:rPr lang="en-US" dirty="0" smtClean="0"/>
              <a:t>The UNIQUE keyword only return unique value from LAUNCH_SITE column of SPACEXTBL table</a:t>
            </a:r>
            <a:endParaRPr lang="en-MY" dirty="0"/>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4"/>
          <a:stretch>
            <a:fillRect/>
          </a:stretch>
        </p:blipFill>
        <p:spPr>
          <a:xfrm>
            <a:off x="770010" y="2702795"/>
            <a:ext cx="6365277" cy="484599"/>
          </a:xfrm>
          <a:prstGeom prst="rect">
            <a:avLst/>
          </a:prstGeom>
        </p:spPr>
      </p:pic>
      <p:sp>
        <p:nvSpPr>
          <p:cNvPr id="8" name="TextBox 7"/>
          <p:cNvSpPr txBox="1"/>
          <p:nvPr/>
        </p:nvSpPr>
        <p:spPr>
          <a:xfrm>
            <a:off x="770011" y="1710581"/>
            <a:ext cx="5424883" cy="369332"/>
          </a:xfrm>
          <a:prstGeom prst="rect">
            <a:avLst/>
          </a:prstGeom>
          <a:noFill/>
        </p:spPr>
        <p:txBody>
          <a:bodyPr wrap="none" rtlCol="0">
            <a:spAutoFit/>
          </a:bodyPr>
          <a:lstStyle/>
          <a:p>
            <a:r>
              <a:rPr lang="en-US" dirty="0">
                <a:solidFill>
                  <a:schemeClr val="accent3">
                    <a:lumMod val="25000"/>
                  </a:schemeClr>
                </a:solidFill>
                <a:latin typeface="Abadi" panose="020B0604020104020204" pitchFamily="34" charset="0"/>
              </a:rPr>
              <a:t>Find 5 records where launch sites begin with `CCA</a:t>
            </a:r>
            <a:r>
              <a:rPr lang="en-US" dirty="0" smtClean="0">
                <a:solidFill>
                  <a:schemeClr val="accent3">
                    <a:lumMod val="25000"/>
                  </a:schemeClr>
                </a:solidFill>
                <a:latin typeface="Abadi" panose="020B0604020104020204" pitchFamily="34" charset="0"/>
              </a:rPr>
              <a:t>`</a:t>
            </a:r>
            <a:endParaRPr lang="en-US" dirty="0">
              <a:solidFill>
                <a:schemeClr val="accent3">
                  <a:lumMod val="25000"/>
                </a:schemeClr>
              </a:solidFill>
              <a:latin typeface="Abadi" panose="020B0604020104020204" pitchFamily="34" charset="0"/>
            </a:endParaRPr>
          </a:p>
        </p:txBody>
      </p:sp>
      <p:sp>
        <p:nvSpPr>
          <p:cNvPr id="9" name="TextBox 8"/>
          <p:cNvSpPr txBox="1"/>
          <p:nvPr/>
        </p:nvSpPr>
        <p:spPr>
          <a:xfrm>
            <a:off x="770010" y="4040155"/>
            <a:ext cx="8845178" cy="369332"/>
          </a:xfrm>
          <a:prstGeom prst="rect">
            <a:avLst/>
          </a:prstGeom>
          <a:noFill/>
        </p:spPr>
        <p:txBody>
          <a:bodyPr wrap="none" rtlCol="0">
            <a:spAutoFit/>
          </a:bodyPr>
          <a:lstStyle/>
          <a:p>
            <a:r>
              <a:rPr lang="en-US" dirty="0" smtClean="0"/>
              <a:t>The LIKE keyword is used with the wild card ‘CCA%’ to retrieve string value begin with ‘CCA’</a:t>
            </a:r>
            <a:endParaRPr lang="en-MY" dirty="0"/>
          </a:p>
        </p:txBody>
      </p:sp>
      <p:sp>
        <p:nvSpPr>
          <p:cNvPr id="10" name="TextBox 9"/>
          <p:cNvSpPr txBox="1"/>
          <p:nvPr/>
        </p:nvSpPr>
        <p:spPr>
          <a:xfrm>
            <a:off x="770010" y="4409487"/>
            <a:ext cx="5486567" cy="369332"/>
          </a:xfrm>
          <a:prstGeom prst="rect">
            <a:avLst/>
          </a:prstGeom>
          <a:noFill/>
        </p:spPr>
        <p:txBody>
          <a:bodyPr wrap="none" rtlCol="0">
            <a:spAutoFit/>
          </a:bodyPr>
          <a:lstStyle/>
          <a:p>
            <a:r>
              <a:rPr lang="en-US" dirty="0" smtClean="0"/>
              <a:t>The LIMIT 5 keyword only fetch 5 records from the table </a:t>
            </a:r>
            <a:endParaRPr lang="en-MY" dirty="0"/>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4"/>
          <a:stretch>
            <a:fillRect/>
          </a:stretch>
        </p:blipFill>
        <p:spPr>
          <a:xfrm>
            <a:off x="770011" y="2818214"/>
            <a:ext cx="8320475" cy="542330"/>
          </a:xfrm>
          <a:prstGeom prst="rect">
            <a:avLst/>
          </a:prstGeom>
        </p:spPr>
      </p:pic>
      <p:sp>
        <p:nvSpPr>
          <p:cNvPr id="6" name="TextBox 5"/>
          <p:cNvSpPr txBox="1"/>
          <p:nvPr/>
        </p:nvSpPr>
        <p:spPr>
          <a:xfrm>
            <a:off x="770011" y="1662934"/>
            <a:ext cx="6130204" cy="369332"/>
          </a:xfrm>
          <a:prstGeom prst="rect">
            <a:avLst/>
          </a:prstGeom>
          <a:noFill/>
        </p:spPr>
        <p:txBody>
          <a:bodyPr wrap="none" rtlCol="0">
            <a:spAutoFit/>
          </a:bodyPr>
          <a:lstStyle/>
          <a:p>
            <a:r>
              <a:rPr lang="en-US" dirty="0">
                <a:solidFill>
                  <a:schemeClr val="accent3">
                    <a:lumMod val="25000"/>
                  </a:schemeClr>
                </a:solidFill>
                <a:latin typeface="Abadi" panose="020B0604020104020204" pitchFamily="34" charset="0"/>
              </a:rPr>
              <a:t>Calculate the total payload carried by boosters from </a:t>
            </a:r>
            <a:r>
              <a:rPr lang="en-US" dirty="0" smtClean="0">
                <a:solidFill>
                  <a:schemeClr val="accent3">
                    <a:lumMod val="25000"/>
                  </a:schemeClr>
                </a:solidFill>
                <a:latin typeface="Abadi" panose="020B0604020104020204" pitchFamily="34" charset="0"/>
              </a:rPr>
              <a:t>NASA</a:t>
            </a:r>
            <a:endParaRPr lang="en-US" dirty="0">
              <a:solidFill>
                <a:schemeClr val="accent3">
                  <a:lumMod val="25000"/>
                </a:schemeClr>
              </a:solidFill>
              <a:latin typeface="Abadi" panose="020B0604020104020204" pitchFamily="34" charset="0"/>
            </a:endParaRPr>
          </a:p>
        </p:txBody>
      </p:sp>
      <p:sp>
        <p:nvSpPr>
          <p:cNvPr id="7" name="TextBox 6"/>
          <p:cNvSpPr txBox="1"/>
          <p:nvPr/>
        </p:nvSpPr>
        <p:spPr>
          <a:xfrm>
            <a:off x="770011" y="4335852"/>
            <a:ext cx="9512324" cy="646331"/>
          </a:xfrm>
          <a:prstGeom prst="rect">
            <a:avLst/>
          </a:prstGeom>
          <a:noFill/>
        </p:spPr>
        <p:txBody>
          <a:bodyPr wrap="square" rtlCol="0">
            <a:spAutoFit/>
          </a:bodyPr>
          <a:lstStyle/>
          <a:p>
            <a:r>
              <a:rPr lang="en-US" dirty="0" smtClean="0"/>
              <a:t>The SUM keyword is used to sum up the return value from PAYLOAD_MASS_KG where the Customer is NASA (CRS)</a:t>
            </a:r>
            <a:endParaRPr lang="en-MY" dirty="0"/>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3635249"/>
            <a:ext cx="4017889" cy="4844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p:cNvSpPr txBox="1"/>
          <p:nvPr/>
        </p:nvSpPr>
        <p:spPr>
          <a:xfrm>
            <a:off x="958903" y="1466448"/>
            <a:ext cx="3371436" cy="400110"/>
          </a:xfrm>
          <a:prstGeom prst="rect">
            <a:avLst/>
          </a:prstGeom>
          <a:noFill/>
        </p:spPr>
        <p:txBody>
          <a:bodyPr wrap="none" rtlCol="0">
            <a:spAutoFit/>
          </a:bodyPr>
          <a:lstStyle/>
          <a:p>
            <a:r>
              <a:rPr lang="en-US" sz="2000" dirty="0" smtClean="0">
                <a:latin typeface="Abadi" panose="020B0604020104020204"/>
              </a:rPr>
              <a:t>Summary of methodologies:</a:t>
            </a:r>
            <a:endParaRPr lang="en-MY" sz="2000" dirty="0">
              <a:latin typeface="Abadi" panose="020B0604020104020204"/>
            </a:endParaRPr>
          </a:p>
        </p:txBody>
      </p:sp>
      <p:sp>
        <p:nvSpPr>
          <p:cNvPr id="3" name="TextBox 2"/>
          <p:cNvSpPr txBox="1"/>
          <p:nvPr/>
        </p:nvSpPr>
        <p:spPr>
          <a:xfrm>
            <a:off x="1155588" y="1886298"/>
            <a:ext cx="3624518" cy="1508105"/>
          </a:xfrm>
          <a:prstGeom prst="rect">
            <a:avLst/>
          </a:prstGeom>
          <a:noFill/>
        </p:spPr>
        <p:txBody>
          <a:bodyPr wrap="none" rtlCol="0">
            <a:spAutoFit/>
          </a:bodyPr>
          <a:lstStyle/>
          <a:p>
            <a:pPr marL="285750" indent="-285750">
              <a:buFont typeface="Arial" panose="020B0604020202020204" pitchFamily="34" charset="0"/>
              <a:buChar char="•"/>
            </a:pPr>
            <a:r>
              <a:rPr lang="en-US" dirty="0" smtClean="0"/>
              <a:t>Data Collection</a:t>
            </a:r>
          </a:p>
          <a:p>
            <a:pPr marL="285750" indent="-285750">
              <a:buFont typeface="Arial" panose="020B0604020202020204" pitchFamily="34" charset="0"/>
              <a:buChar char="•"/>
            </a:pPr>
            <a:r>
              <a:rPr lang="en-US" dirty="0" smtClean="0"/>
              <a:t>Data Wrangling</a:t>
            </a:r>
          </a:p>
          <a:p>
            <a:pPr marL="285750" indent="-285750">
              <a:buFont typeface="Arial" panose="020B0604020202020204" pitchFamily="34" charset="0"/>
              <a:buChar char="•"/>
            </a:pPr>
            <a:r>
              <a:rPr lang="en-US" dirty="0" smtClean="0"/>
              <a:t>Exploratory Data Analysis</a:t>
            </a:r>
          </a:p>
          <a:p>
            <a:pPr marL="285750" indent="-285750">
              <a:buFont typeface="Arial" panose="020B0604020202020204" pitchFamily="34" charset="0"/>
              <a:buChar char="•"/>
            </a:pPr>
            <a:r>
              <a:rPr lang="en-US" dirty="0" smtClean="0"/>
              <a:t>Interactive Visual Analytics</a:t>
            </a:r>
          </a:p>
          <a:p>
            <a:pPr marL="285750" indent="-285750">
              <a:buFont typeface="Arial" panose="020B0604020202020204" pitchFamily="34" charset="0"/>
              <a:buChar char="•"/>
            </a:pPr>
            <a:r>
              <a:rPr lang="en-US" dirty="0" smtClean="0"/>
              <a:t>Predictive Analysis (Classification)</a:t>
            </a:r>
            <a:endParaRPr lang="en-MY" dirty="0"/>
          </a:p>
        </p:txBody>
      </p:sp>
      <p:sp>
        <p:nvSpPr>
          <p:cNvPr id="7" name="TextBox 6"/>
          <p:cNvSpPr txBox="1"/>
          <p:nvPr/>
        </p:nvSpPr>
        <p:spPr>
          <a:xfrm>
            <a:off x="1155588" y="4119717"/>
            <a:ext cx="5557419"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Exploratory Data Analysis Result</a:t>
            </a:r>
          </a:p>
          <a:p>
            <a:pPr marL="285750" indent="-285750">
              <a:buFont typeface="Arial" panose="020B0604020202020204" pitchFamily="34" charset="0"/>
              <a:buChar char="•"/>
            </a:pPr>
            <a:r>
              <a:rPr lang="en-US" dirty="0" smtClean="0"/>
              <a:t>Launch Sites Location Analysis</a:t>
            </a:r>
          </a:p>
          <a:p>
            <a:pPr marL="285750" indent="-285750">
              <a:buFont typeface="Arial" panose="020B0604020202020204" pitchFamily="34" charset="0"/>
              <a:buChar char="•"/>
            </a:pPr>
            <a:r>
              <a:rPr lang="en-US" dirty="0" smtClean="0"/>
              <a:t>Interactive Dashboard</a:t>
            </a:r>
          </a:p>
          <a:p>
            <a:pPr marL="285750" indent="-285750">
              <a:buFont typeface="Arial" panose="020B0604020202020204" pitchFamily="34" charset="0"/>
              <a:buChar char="•"/>
            </a:pPr>
            <a:r>
              <a:rPr lang="en-US" dirty="0" smtClean="0"/>
              <a:t>Predictive Analysis with different Classification models</a:t>
            </a:r>
            <a:endParaRPr lang="en-MY"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4"/>
          <a:stretch>
            <a:fillRect/>
          </a:stretch>
        </p:blipFill>
        <p:spPr>
          <a:xfrm>
            <a:off x="770011" y="3061583"/>
            <a:ext cx="9339185" cy="549364"/>
          </a:xfrm>
          <a:prstGeom prst="rect">
            <a:avLst/>
          </a:prstGeom>
        </p:spPr>
      </p:pic>
      <p:sp>
        <p:nvSpPr>
          <p:cNvPr id="6" name="TextBox 5"/>
          <p:cNvSpPr txBox="1"/>
          <p:nvPr/>
        </p:nvSpPr>
        <p:spPr>
          <a:xfrm>
            <a:off x="770011" y="1618614"/>
            <a:ext cx="7444667" cy="369332"/>
          </a:xfrm>
          <a:prstGeom prst="rect">
            <a:avLst/>
          </a:prstGeom>
          <a:noFill/>
        </p:spPr>
        <p:txBody>
          <a:bodyPr wrap="none" rtlCol="0">
            <a:spAutoFit/>
          </a:bodyPr>
          <a:lstStyle/>
          <a:p>
            <a:r>
              <a:rPr lang="en-US" dirty="0">
                <a:solidFill>
                  <a:schemeClr val="accent3">
                    <a:lumMod val="25000"/>
                  </a:schemeClr>
                </a:solidFill>
                <a:latin typeface="Abadi" panose="020B0604020104020204" pitchFamily="34" charset="0"/>
              </a:rPr>
              <a:t>Calculate the average payload mass carried by booster version F9 </a:t>
            </a:r>
            <a:r>
              <a:rPr lang="en-US" dirty="0" smtClean="0">
                <a:solidFill>
                  <a:schemeClr val="accent3">
                    <a:lumMod val="25000"/>
                  </a:schemeClr>
                </a:solidFill>
                <a:latin typeface="Abadi" panose="020B0604020104020204" pitchFamily="34" charset="0"/>
              </a:rPr>
              <a:t>v1.1</a:t>
            </a:r>
            <a:endParaRPr lang="en-US" dirty="0">
              <a:solidFill>
                <a:schemeClr val="accent3">
                  <a:lumMod val="25000"/>
                </a:schemeClr>
              </a:solidFill>
              <a:latin typeface="Abadi" panose="020B0604020104020204" pitchFamily="34" charset="0"/>
            </a:endParaRPr>
          </a:p>
        </p:txBody>
      </p:sp>
      <p:sp>
        <p:nvSpPr>
          <p:cNvPr id="7" name="TextBox 6"/>
          <p:cNvSpPr txBox="1"/>
          <p:nvPr/>
        </p:nvSpPr>
        <p:spPr>
          <a:xfrm>
            <a:off x="770011" y="4499918"/>
            <a:ext cx="8663238" cy="646331"/>
          </a:xfrm>
          <a:prstGeom prst="rect">
            <a:avLst/>
          </a:prstGeom>
          <a:noFill/>
        </p:spPr>
        <p:txBody>
          <a:bodyPr wrap="square" rtlCol="0">
            <a:spAutoFit/>
          </a:bodyPr>
          <a:lstStyle/>
          <a:p>
            <a:r>
              <a:rPr lang="en-US" dirty="0" smtClean="0"/>
              <a:t>The AVG keyword is used to calculate the average of returned value from PAYLOAD_MASS_KG where the booster version is F9 v1.1 </a:t>
            </a:r>
            <a:endParaRPr lang="en-MY" dirty="0"/>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TextBox 1"/>
          <p:cNvSpPr txBox="1"/>
          <p:nvPr/>
        </p:nvSpPr>
        <p:spPr>
          <a:xfrm>
            <a:off x="770011" y="1670179"/>
            <a:ext cx="7146508" cy="369332"/>
          </a:xfrm>
          <a:prstGeom prst="rect">
            <a:avLst/>
          </a:prstGeom>
          <a:noFill/>
        </p:spPr>
        <p:txBody>
          <a:bodyPr wrap="none" rtlCol="0">
            <a:spAutoFit/>
          </a:bodyPr>
          <a:lstStyle/>
          <a:p>
            <a:r>
              <a:rPr lang="en-US" dirty="0">
                <a:solidFill>
                  <a:schemeClr val="accent3">
                    <a:lumMod val="25000"/>
                  </a:schemeClr>
                </a:solidFill>
                <a:latin typeface="Abadi"/>
              </a:rPr>
              <a:t>Find the dates of the first successful landing outcome on ground </a:t>
            </a:r>
            <a:r>
              <a:rPr lang="en-US" dirty="0" smtClean="0">
                <a:solidFill>
                  <a:schemeClr val="accent3">
                    <a:lumMod val="25000"/>
                  </a:schemeClr>
                </a:solidFill>
                <a:latin typeface="Abadi"/>
              </a:rPr>
              <a:t>pad</a:t>
            </a:r>
            <a:endParaRPr lang="en-US" dirty="0">
              <a:solidFill>
                <a:schemeClr val="accent3">
                  <a:lumMod val="25000"/>
                </a:schemeClr>
              </a:solidFill>
            </a:endParaRPr>
          </a:p>
        </p:txBody>
      </p:sp>
      <p:pic>
        <p:nvPicPr>
          <p:cNvPr id="6" name="Picture 5"/>
          <p:cNvPicPr>
            <a:picLocks noChangeAspect="1"/>
          </p:cNvPicPr>
          <p:nvPr/>
        </p:nvPicPr>
        <p:blipFill>
          <a:blip r:embed="rId4"/>
          <a:stretch>
            <a:fillRect/>
          </a:stretch>
        </p:blipFill>
        <p:spPr>
          <a:xfrm>
            <a:off x="770011" y="3020459"/>
            <a:ext cx="8891841" cy="493185"/>
          </a:xfrm>
          <a:prstGeom prst="rect">
            <a:avLst/>
          </a:prstGeom>
        </p:spPr>
      </p:pic>
      <p:sp>
        <p:nvSpPr>
          <p:cNvPr id="7" name="TextBox 6"/>
          <p:cNvSpPr txBox="1"/>
          <p:nvPr/>
        </p:nvSpPr>
        <p:spPr>
          <a:xfrm>
            <a:off x="770011" y="4125260"/>
            <a:ext cx="8495287" cy="646331"/>
          </a:xfrm>
          <a:prstGeom prst="rect">
            <a:avLst/>
          </a:prstGeom>
          <a:noFill/>
        </p:spPr>
        <p:txBody>
          <a:bodyPr wrap="square" rtlCol="0">
            <a:spAutoFit/>
          </a:bodyPr>
          <a:lstStyle/>
          <a:p>
            <a:r>
              <a:rPr lang="en-US" dirty="0" smtClean="0"/>
              <a:t>The MIN keyword is used to find the minimum returned value from DATE where the landing outcome is success in ground pad</a:t>
            </a:r>
            <a:endParaRPr lang="en-MY" dirty="0"/>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p:cNvSpPr txBox="1"/>
          <p:nvPr/>
        </p:nvSpPr>
        <p:spPr>
          <a:xfrm>
            <a:off x="770011" y="1520890"/>
            <a:ext cx="9199983" cy="646331"/>
          </a:xfrm>
          <a:prstGeom prst="rect">
            <a:avLst/>
          </a:prstGeom>
          <a:noFill/>
        </p:spPr>
        <p:txBody>
          <a:bodyPr wrap="square" rtlCol="0">
            <a:spAutoFit/>
          </a:bodyPr>
          <a:lstStyle/>
          <a:p>
            <a:r>
              <a:rPr lang="en-US" dirty="0">
                <a:solidFill>
                  <a:schemeClr val="accent3">
                    <a:lumMod val="25000"/>
                  </a:schemeClr>
                </a:solidFill>
                <a:latin typeface="Abadi"/>
              </a:rPr>
              <a:t>List the names of boosters which have successfully landed on drone ship and had payload mass greater than 4000 but less than </a:t>
            </a:r>
            <a:r>
              <a:rPr lang="en-US" dirty="0" smtClean="0">
                <a:solidFill>
                  <a:schemeClr val="accent3">
                    <a:lumMod val="25000"/>
                  </a:schemeClr>
                </a:solidFill>
                <a:latin typeface="Abadi"/>
              </a:rPr>
              <a:t>6000</a:t>
            </a:r>
            <a:endParaRPr lang="en-US" dirty="0">
              <a:solidFill>
                <a:schemeClr val="accent3">
                  <a:lumMod val="25000"/>
                </a:schemeClr>
              </a:solidFill>
              <a:latin typeface="Abadi" panose="020B0604020104020204" pitchFamily="34" charset="0"/>
            </a:endParaRPr>
          </a:p>
        </p:txBody>
      </p:sp>
      <p:pic>
        <p:nvPicPr>
          <p:cNvPr id="3" name="Picture 2"/>
          <p:cNvPicPr>
            <a:picLocks noChangeAspect="1"/>
          </p:cNvPicPr>
          <p:nvPr/>
        </p:nvPicPr>
        <p:blipFill>
          <a:blip r:embed="rId4"/>
          <a:stretch>
            <a:fillRect/>
          </a:stretch>
        </p:blipFill>
        <p:spPr>
          <a:xfrm>
            <a:off x="770012" y="3354315"/>
            <a:ext cx="10515600" cy="373651"/>
          </a:xfrm>
          <a:prstGeom prst="rect">
            <a:avLst/>
          </a:prstGeom>
        </p:spPr>
      </p:pic>
      <p:sp>
        <p:nvSpPr>
          <p:cNvPr id="6" name="TextBox 5"/>
          <p:cNvSpPr txBox="1"/>
          <p:nvPr/>
        </p:nvSpPr>
        <p:spPr>
          <a:xfrm>
            <a:off x="770011" y="4591894"/>
            <a:ext cx="9554547" cy="923330"/>
          </a:xfrm>
          <a:prstGeom prst="rect">
            <a:avLst/>
          </a:prstGeom>
          <a:noFill/>
        </p:spPr>
        <p:txBody>
          <a:bodyPr wrap="square" rtlCol="0">
            <a:spAutoFit/>
          </a:bodyPr>
          <a:lstStyle/>
          <a:p>
            <a:r>
              <a:rPr lang="en-US" dirty="0" smtClean="0"/>
              <a:t>Return the booster version where the landing outcome is success in drone ship and the payload mass is between 4000 and 6000</a:t>
            </a:r>
          </a:p>
          <a:p>
            <a:r>
              <a:rPr lang="en-US" dirty="0" smtClean="0"/>
              <a:t>The BETWEEN keyword filter value between 4000 and 6000</a:t>
            </a:r>
            <a:endParaRPr lang="en-MY" dirty="0"/>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p:cNvSpPr txBox="1"/>
          <p:nvPr/>
        </p:nvSpPr>
        <p:spPr>
          <a:xfrm>
            <a:off x="770011" y="1576873"/>
            <a:ext cx="7311617" cy="369332"/>
          </a:xfrm>
          <a:prstGeom prst="rect">
            <a:avLst/>
          </a:prstGeom>
          <a:noFill/>
        </p:spPr>
        <p:txBody>
          <a:bodyPr wrap="none" rtlCol="0">
            <a:spAutoFit/>
          </a:bodyPr>
          <a:lstStyle/>
          <a:p>
            <a:r>
              <a:rPr lang="en-US" dirty="0">
                <a:solidFill>
                  <a:schemeClr val="accent3">
                    <a:lumMod val="25000"/>
                  </a:schemeClr>
                </a:solidFill>
                <a:latin typeface="Abadi" panose="020B0604020104020204" pitchFamily="34" charset="0"/>
              </a:rPr>
              <a:t>Calculate the total number of successful and failure mission </a:t>
            </a:r>
            <a:r>
              <a:rPr lang="en-US" dirty="0" smtClean="0">
                <a:solidFill>
                  <a:schemeClr val="accent3">
                    <a:lumMod val="25000"/>
                  </a:schemeClr>
                </a:solidFill>
                <a:latin typeface="Abadi" panose="020B0604020104020204" pitchFamily="34" charset="0"/>
              </a:rPr>
              <a:t>outcomes</a:t>
            </a:r>
            <a:endParaRPr lang="en-US" dirty="0">
              <a:solidFill>
                <a:schemeClr val="accent3">
                  <a:lumMod val="25000"/>
                </a:schemeClr>
              </a:solidFill>
              <a:latin typeface="Abadi" panose="020B0604020104020204" pitchFamily="34" charset="0"/>
            </a:endParaRPr>
          </a:p>
        </p:txBody>
      </p:sp>
      <p:pic>
        <p:nvPicPr>
          <p:cNvPr id="6" name="Picture 5"/>
          <p:cNvPicPr>
            <a:picLocks noChangeAspect="1"/>
          </p:cNvPicPr>
          <p:nvPr/>
        </p:nvPicPr>
        <p:blipFill>
          <a:blip r:embed="rId4"/>
          <a:stretch>
            <a:fillRect/>
          </a:stretch>
        </p:blipFill>
        <p:spPr>
          <a:xfrm>
            <a:off x="770011" y="2797827"/>
            <a:ext cx="8631475" cy="486095"/>
          </a:xfrm>
          <a:prstGeom prst="rect">
            <a:avLst/>
          </a:prstGeom>
        </p:spPr>
      </p:pic>
      <p:sp>
        <p:nvSpPr>
          <p:cNvPr id="8" name="TextBox 7"/>
          <p:cNvSpPr txBox="1"/>
          <p:nvPr/>
        </p:nvSpPr>
        <p:spPr>
          <a:xfrm>
            <a:off x="770011" y="4572000"/>
            <a:ext cx="7016664" cy="646331"/>
          </a:xfrm>
          <a:prstGeom prst="rect">
            <a:avLst/>
          </a:prstGeom>
          <a:noFill/>
        </p:spPr>
        <p:txBody>
          <a:bodyPr wrap="none" rtlCol="0">
            <a:spAutoFit/>
          </a:bodyPr>
          <a:lstStyle/>
          <a:p>
            <a:r>
              <a:rPr lang="en-US" dirty="0" smtClean="0"/>
              <a:t>The COUNT keyword is used to calculate the number of mission outcome</a:t>
            </a:r>
          </a:p>
          <a:p>
            <a:r>
              <a:rPr lang="en-US" dirty="0" smtClean="0"/>
              <a:t>The GROUP BY keyword is used to group result by the mission outcome</a:t>
            </a:r>
            <a:endParaRPr lang="en-MY" dirty="0"/>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4"/>
          <a:stretch>
            <a:fillRect/>
          </a:stretch>
        </p:blipFill>
        <p:spPr>
          <a:xfrm>
            <a:off x="770011" y="2843514"/>
            <a:ext cx="6874820" cy="1094004"/>
          </a:xfrm>
          <a:prstGeom prst="rect">
            <a:avLst/>
          </a:prstGeom>
        </p:spPr>
      </p:pic>
      <p:sp>
        <p:nvSpPr>
          <p:cNvPr id="6" name="TextBox 5"/>
          <p:cNvSpPr txBox="1"/>
          <p:nvPr/>
        </p:nvSpPr>
        <p:spPr>
          <a:xfrm>
            <a:off x="770011" y="1807074"/>
            <a:ext cx="8053808" cy="369332"/>
          </a:xfrm>
          <a:prstGeom prst="rect">
            <a:avLst/>
          </a:prstGeom>
          <a:noFill/>
        </p:spPr>
        <p:txBody>
          <a:bodyPr wrap="none" rtlCol="0">
            <a:spAutoFit/>
          </a:bodyPr>
          <a:lstStyle/>
          <a:p>
            <a:r>
              <a:rPr lang="en-US" dirty="0">
                <a:solidFill>
                  <a:schemeClr val="accent3">
                    <a:lumMod val="25000"/>
                  </a:schemeClr>
                </a:solidFill>
                <a:latin typeface="Abadi" panose="020B0604020104020204" pitchFamily="34" charset="0"/>
              </a:rPr>
              <a:t>List the names of the booster which have carried the maximum payload </a:t>
            </a:r>
            <a:r>
              <a:rPr lang="en-US" dirty="0" smtClean="0">
                <a:solidFill>
                  <a:schemeClr val="accent3">
                    <a:lumMod val="25000"/>
                  </a:schemeClr>
                </a:solidFill>
                <a:latin typeface="Abadi" panose="020B0604020104020204" pitchFamily="34" charset="0"/>
              </a:rPr>
              <a:t>mass</a:t>
            </a:r>
            <a:endParaRPr lang="en-US" dirty="0">
              <a:solidFill>
                <a:schemeClr val="accent3">
                  <a:lumMod val="25000"/>
                </a:schemeClr>
              </a:solidFill>
              <a:latin typeface="Abadi" panose="020B0604020104020204" pitchFamily="34" charset="0"/>
            </a:endParaRPr>
          </a:p>
        </p:txBody>
      </p:sp>
      <p:sp>
        <p:nvSpPr>
          <p:cNvPr id="7" name="TextBox 6"/>
          <p:cNvSpPr txBox="1"/>
          <p:nvPr/>
        </p:nvSpPr>
        <p:spPr>
          <a:xfrm>
            <a:off x="770011" y="4711960"/>
            <a:ext cx="9120438" cy="923330"/>
          </a:xfrm>
          <a:prstGeom prst="rect">
            <a:avLst/>
          </a:prstGeom>
          <a:noFill/>
        </p:spPr>
        <p:txBody>
          <a:bodyPr wrap="square" rtlCol="0">
            <a:spAutoFit/>
          </a:bodyPr>
          <a:lstStyle/>
          <a:p>
            <a:r>
              <a:rPr lang="en-US" dirty="0" smtClean="0"/>
              <a:t>The subquery is used to retrieve the maximum Payload mass from the table</a:t>
            </a:r>
          </a:p>
          <a:p>
            <a:r>
              <a:rPr lang="en-US" dirty="0" smtClean="0"/>
              <a:t>The DISTINCT keyword is used retrieve unique booster version where its payload mass is the maximum value</a:t>
            </a:r>
            <a:endParaRPr lang="en-MY" dirty="0"/>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p:cNvSpPr txBox="1"/>
          <p:nvPr/>
        </p:nvSpPr>
        <p:spPr>
          <a:xfrm>
            <a:off x="770011" y="1772817"/>
            <a:ext cx="10100152" cy="646331"/>
          </a:xfrm>
          <a:prstGeom prst="rect">
            <a:avLst/>
          </a:prstGeom>
          <a:noFill/>
        </p:spPr>
        <p:txBody>
          <a:bodyPr wrap="square" rtlCol="0">
            <a:spAutoFit/>
          </a:bodyPr>
          <a:lstStyle/>
          <a:p>
            <a:r>
              <a:rPr lang="en-US" dirty="0">
                <a:solidFill>
                  <a:schemeClr val="accent3">
                    <a:lumMod val="25000"/>
                  </a:schemeClr>
                </a:solidFill>
                <a:latin typeface="Abadi"/>
              </a:rPr>
              <a:t>List the failed </a:t>
            </a:r>
            <a:r>
              <a:rPr lang="en-US" dirty="0" err="1">
                <a:solidFill>
                  <a:schemeClr val="accent3">
                    <a:lumMod val="25000"/>
                  </a:schemeClr>
                </a:solidFill>
                <a:latin typeface="Abadi"/>
              </a:rPr>
              <a:t>landing_outcomes</a:t>
            </a:r>
            <a:r>
              <a:rPr lang="en-US" dirty="0">
                <a:solidFill>
                  <a:schemeClr val="accent3">
                    <a:lumMod val="25000"/>
                  </a:schemeClr>
                </a:solidFill>
                <a:latin typeface="Abadi"/>
              </a:rPr>
              <a:t> in drone ship, their booster versions, and launch site names for in year </a:t>
            </a:r>
            <a:r>
              <a:rPr lang="en-US" dirty="0" smtClean="0">
                <a:solidFill>
                  <a:schemeClr val="accent3">
                    <a:lumMod val="25000"/>
                  </a:schemeClr>
                </a:solidFill>
                <a:latin typeface="Abadi"/>
              </a:rPr>
              <a:t>2015</a:t>
            </a:r>
            <a:endParaRPr lang="en-US" dirty="0">
              <a:solidFill>
                <a:schemeClr val="accent3">
                  <a:lumMod val="25000"/>
                </a:schemeClr>
              </a:solidFill>
              <a:latin typeface="Abadi"/>
            </a:endParaRPr>
          </a:p>
        </p:txBody>
      </p:sp>
      <p:pic>
        <p:nvPicPr>
          <p:cNvPr id="7" name="Picture 6"/>
          <p:cNvPicPr>
            <a:picLocks noChangeAspect="1"/>
          </p:cNvPicPr>
          <p:nvPr/>
        </p:nvPicPr>
        <p:blipFill>
          <a:blip r:embed="rId4"/>
          <a:stretch>
            <a:fillRect/>
          </a:stretch>
        </p:blipFill>
        <p:spPr>
          <a:xfrm>
            <a:off x="770010" y="3135487"/>
            <a:ext cx="9773581" cy="322206"/>
          </a:xfrm>
          <a:prstGeom prst="rect">
            <a:avLst/>
          </a:prstGeom>
        </p:spPr>
      </p:pic>
      <p:sp>
        <p:nvSpPr>
          <p:cNvPr id="8" name="TextBox 7"/>
          <p:cNvSpPr txBox="1"/>
          <p:nvPr/>
        </p:nvSpPr>
        <p:spPr>
          <a:xfrm>
            <a:off x="770011" y="4814596"/>
            <a:ext cx="6910353" cy="646331"/>
          </a:xfrm>
          <a:prstGeom prst="rect">
            <a:avLst/>
          </a:prstGeom>
          <a:noFill/>
        </p:spPr>
        <p:txBody>
          <a:bodyPr wrap="none" rtlCol="0">
            <a:spAutoFit/>
          </a:bodyPr>
          <a:lstStyle/>
          <a:p>
            <a:r>
              <a:rPr lang="en-US" dirty="0" smtClean="0"/>
              <a:t>The WHERE clause is used to filter result with failure in drone ship</a:t>
            </a:r>
          </a:p>
          <a:p>
            <a:r>
              <a:rPr lang="en-US" dirty="0" smtClean="0"/>
              <a:t>The EXTRACT keyword is used to extract the year from the DATE column</a:t>
            </a:r>
            <a:endParaRPr lang="en-MY" dirty="0"/>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p:cNvSpPr txBox="1"/>
          <p:nvPr/>
        </p:nvSpPr>
        <p:spPr>
          <a:xfrm>
            <a:off x="770011" y="1687286"/>
            <a:ext cx="9764639" cy="923330"/>
          </a:xfrm>
          <a:prstGeom prst="rect">
            <a:avLst/>
          </a:prstGeom>
          <a:noFill/>
        </p:spPr>
        <p:txBody>
          <a:bodyPr wrap="square" rtlCol="0">
            <a:spAutoFit/>
          </a:bodyPr>
          <a:lstStyle/>
          <a:p>
            <a:r>
              <a:rPr lang="en-US" dirty="0">
                <a:solidFill>
                  <a:schemeClr val="accent3">
                    <a:lumMod val="25000"/>
                  </a:schemeClr>
                </a:solidFill>
                <a:latin typeface="Abadi"/>
              </a:rPr>
              <a:t>Rank the count of landing outcomes (such as Failure (drone ship) or Success (ground pad)) between the date 2010-06-04 and 2017-03-20, in descending order</a:t>
            </a:r>
          </a:p>
          <a:p>
            <a:endParaRPr lang="en-MY" dirty="0"/>
          </a:p>
        </p:txBody>
      </p:sp>
      <p:pic>
        <p:nvPicPr>
          <p:cNvPr id="7" name="Picture 6"/>
          <p:cNvPicPr>
            <a:picLocks noChangeAspect="1"/>
          </p:cNvPicPr>
          <p:nvPr/>
        </p:nvPicPr>
        <p:blipFill>
          <a:blip r:embed="rId4"/>
          <a:stretch>
            <a:fillRect/>
          </a:stretch>
        </p:blipFill>
        <p:spPr>
          <a:xfrm>
            <a:off x="770011" y="2799293"/>
            <a:ext cx="9045428" cy="625042"/>
          </a:xfrm>
          <a:prstGeom prst="rect">
            <a:avLst/>
          </a:prstGeom>
        </p:spPr>
      </p:pic>
      <p:sp>
        <p:nvSpPr>
          <p:cNvPr id="8" name="TextBox 7"/>
          <p:cNvSpPr txBox="1"/>
          <p:nvPr/>
        </p:nvSpPr>
        <p:spPr>
          <a:xfrm>
            <a:off x="770011" y="4142791"/>
            <a:ext cx="8977201" cy="1200329"/>
          </a:xfrm>
          <a:prstGeom prst="rect">
            <a:avLst/>
          </a:prstGeom>
          <a:noFill/>
        </p:spPr>
        <p:txBody>
          <a:bodyPr wrap="none" rtlCol="0">
            <a:spAutoFit/>
          </a:bodyPr>
          <a:lstStyle/>
          <a:p>
            <a:r>
              <a:rPr lang="en-US" dirty="0" smtClean="0"/>
              <a:t>The COUNT keyword is used to calculate the numbers of landing outcome</a:t>
            </a:r>
          </a:p>
          <a:p>
            <a:r>
              <a:rPr lang="en-US" dirty="0" smtClean="0"/>
              <a:t>The BETWEEN keyword is used to filter the date between 2010-06-04 and 2017-03-20</a:t>
            </a:r>
          </a:p>
          <a:p>
            <a:r>
              <a:rPr lang="en-US" dirty="0" smtClean="0"/>
              <a:t>The GROUP BY keyword is used to group the result by landing outcome</a:t>
            </a:r>
          </a:p>
          <a:p>
            <a:r>
              <a:rPr lang="en-US" dirty="0" smtClean="0"/>
              <a:t>The ORDER BY keyword is used to order the results based on the numbers of landing outcome</a:t>
            </a:r>
            <a:endParaRPr lang="en-MY" dirty="0"/>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on a map</a:t>
            </a:r>
            <a:endParaRPr lang="en-US" dirty="0">
              <a:solidFill>
                <a:srgbClr val="0B49CB"/>
              </a:solidFill>
              <a:latin typeface="Abadi"/>
            </a:endParaRPr>
          </a:p>
        </p:txBody>
      </p:sp>
      <p:pic>
        <p:nvPicPr>
          <p:cNvPr id="4" name="Picture 3"/>
          <p:cNvPicPr>
            <a:picLocks noChangeAspect="1"/>
          </p:cNvPicPr>
          <p:nvPr/>
        </p:nvPicPr>
        <p:blipFill>
          <a:blip r:embed="rId4"/>
          <a:stretch>
            <a:fillRect/>
          </a:stretch>
        </p:blipFill>
        <p:spPr>
          <a:xfrm>
            <a:off x="770011" y="1464072"/>
            <a:ext cx="5100873" cy="2587175"/>
          </a:xfrm>
          <a:prstGeom prst="rect">
            <a:avLst/>
          </a:prstGeom>
        </p:spPr>
      </p:pic>
      <p:pic>
        <p:nvPicPr>
          <p:cNvPr id="6" name="Picture 5"/>
          <p:cNvPicPr>
            <a:picLocks noChangeAspect="1"/>
          </p:cNvPicPr>
          <p:nvPr/>
        </p:nvPicPr>
        <p:blipFill>
          <a:blip r:embed="rId5"/>
          <a:stretch>
            <a:fillRect/>
          </a:stretch>
        </p:blipFill>
        <p:spPr>
          <a:xfrm>
            <a:off x="7245243" y="1464071"/>
            <a:ext cx="4040368" cy="2587175"/>
          </a:xfrm>
          <a:prstGeom prst="rect">
            <a:avLst/>
          </a:prstGeom>
        </p:spPr>
      </p:pic>
      <p:cxnSp>
        <p:nvCxnSpPr>
          <p:cNvPr id="8" name="Straight Arrow Connector 7"/>
          <p:cNvCxnSpPr/>
          <p:nvPr/>
        </p:nvCxnSpPr>
        <p:spPr>
          <a:xfrm flipV="1">
            <a:off x="5265906" y="3138791"/>
            <a:ext cx="3236068" cy="31777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70011" y="4941652"/>
            <a:ext cx="4312976" cy="923330"/>
          </a:xfrm>
          <a:prstGeom prst="rect">
            <a:avLst/>
          </a:prstGeom>
          <a:noFill/>
        </p:spPr>
        <p:txBody>
          <a:bodyPr wrap="none" rtlCol="0">
            <a:spAutoFit/>
          </a:bodyPr>
          <a:lstStyle/>
          <a:p>
            <a:r>
              <a:rPr lang="en-US" dirty="0" smtClean="0"/>
              <a:t>There are 3 Launch sites in Florida</a:t>
            </a:r>
          </a:p>
          <a:p>
            <a:r>
              <a:rPr lang="en-US" dirty="0" smtClean="0"/>
              <a:t>There is only 1 Launch sites in California</a:t>
            </a:r>
          </a:p>
          <a:p>
            <a:r>
              <a:rPr lang="en-US" dirty="0" smtClean="0"/>
              <a:t>All Launch sites are close to the coasts of US</a:t>
            </a:r>
            <a:endParaRPr lang="en-MY" dirty="0"/>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Success/failed launched for each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770011" y="1423448"/>
            <a:ext cx="4431044" cy="2166137"/>
          </a:xfrm>
          <a:prstGeom prst="rect">
            <a:avLst/>
          </a:prstGeom>
        </p:spPr>
      </p:pic>
      <p:pic>
        <p:nvPicPr>
          <p:cNvPr id="4" name="Picture 3"/>
          <p:cNvPicPr>
            <a:picLocks noChangeAspect="1"/>
          </p:cNvPicPr>
          <p:nvPr/>
        </p:nvPicPr>
        <p:blipFill>
          <a:blip r:embed="rId5"/>
          <a:stretch>
            <a:fillRect/>
          </a:stretch>
        </p:blipFill>
        <p:spPr>
          <a:xfrm>
            <a:off x="770011" y="4037735"/>
            <a:ext cx="1914792" cy="2057687"/>
          </a:xfrm>
          <a:prstGeom prst="rect">
            <a:avLst/>
          </a:prstGeom>
        </p:spPr>
      </p:pic>
      <p:pic>
        <p:nvPicPr>
          <p:cNvPr id="6" name="Picture 5"/>
          <p:cNvPicPr>
            <a:picLocks noChangeAspect="1"/>
          </p:cNvPicPr>
          <p:nvPr/>
        </p:nvPicPr>
        <p:blipFill>
          <a:blip r:embed="rId6"/>
          <a:stretch>
            <a:fillRect/>
          </a:stretch>
        </p:blipFill>
        <p:spPr>
          <a:xfrm>
            <a:off x="3379491" y="4199682"/>
            <a:ext cx="2648320" cy="1895740"/>
          </a:xfrm>
          <a:prstGeom prst="rect">
            <a:avLst/>
          </a:prstGeom>
        </p:spPr>
      </p:pic>
      <p:pic>
        <p:nvPicPr>
          <p:cNvPr id="7" name="Picture 6"/>
          <p:cNvPicPr>
            <a:picLocks noChangeAspect="1"/>
          </p:cNvPicPr>
          <p:nvPr/>
        </p:nvPicPr>
        <p:blipFill>
          <a:blip r:embed="rId7"/>
          <a:stretch>
            <a:fillRect/>
          </a:stretch>
        </p:blipFill>
        <p:spPr>
          <a:xfrm>
            <a:off x="6707824" y="3628103"/>
            <a:ext cx="2057687" cy="2467319"/>
          </a:xfrm>
          <a:prstGeom prst="rect">
            <a:avLst/>
          </a:prstGeom>
        </p:spPr>
      </p:pic>
      <p:pic>
        <p:nvPicPr>
          <p:cNvPr id="9" name="Picture 8"/>
          <p:cNvPicPr>
            <a:picLocks noChangeAspect="1"/>
          </p:cNvPicPr>
          <p:nvPr/>
        </p:nvPicPr>
        <p:blipFill>
          <a:blip r:embed="rId8"/>
          <a:stretch>
            <a:fillRect/>
          </a:stretch>
        </p:blipFill>
        <p:spPr>
          <a:xfrm>
            <a:off x="9449689" y="3628103"/>
            <a:ext cx="2008283" cy="2467319"/>
          </a:xfrm>
          <a:prstGeom prst="rect">
            <a:avLst/>
          </a:prstGeom>
        </p:spPr>
      </p:pic>
      <p:cxnSp>
        <p:nvCxnSpPr>
          <p:cNvPr id="11" name="Straight Arrow Connector 10"/>
          <p:cNvCxnSpPr/>
          <p:nvPr/>
        </p:nvCxnSpPr>
        <p:spPr>
          <a:xfrm>
            <a:off x="985736" y="2444885"/>
            <a:ext cx="0" cy="15928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780817" y="3035108"/>
            <a:ext cx="612843" cy="11645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393660" y="3035108"/>
            <a:ext cx="2314164" cy="8327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9" idx="1"/>
          </p:cNvCxnSpPr>
          <p:nvPr/>
        </p:nvCxnSpPr>
        <p:spPr>
          <a:xfrm>
            <a:off x="8765511" y="4861763"/>
            <a:ext cx="68417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83379" y="3771445"/>
            <a:ext cx="1088055" cy="307777"/>
          </a:xfrm>
          <a:prstGeom prst="rect">
            <a:avLst/>
          </a:prstGeom>
          <a:noFill/>
        </p:spPr>
        <p:txBody>
          <a:bodyPr wrap="none" rtlCol="0">
            <a:spAutoFit/>
          </a:bodyPr>
          <a:lstStyle/>
          <a:p>
            <a:r>
              <a:rPr lang="en-US" sz="1400" dirty="0" smtClean="0"/>
              <a:t>VAFB SLC-4E</a:t>
            </a:r>
            <a:endParaRPr lang="en-MY" sz="1400" dirty="0"/>
          </a:p>
        </p:txBody>
      </p:sp>
      <p:sp>
        <p:nvSpPr>
          <p:cNvPr id="23" name="TextBox 22"/>
          <p:cNvSpPr txBox="1"/>
          <p:nvPr/>
        </p:nvSpPr>
        <p:spPr>
          <a:xfrm>
            <a:off x="4159623" y="3925333"/>
            <a:ext cx="1005083" cy="307777"/>
          </a:xfrm>
          <a:prstGeom prst="rect">
            <a:avLst/>
          </a:prstGeom>
          <a:noFill/>
        </p:spPr>
        <p:txBody>
          <a:bodyPr wrap="none" rtlCol="0">
            <a:spAutoFit/>
          </a:bodyPr>
          <a:lstStyle/>
          <a:p>
            <a:r>
              <a:rPr lang="en-US" sz="1400" dirty="0" smtClean="0"/>
              <a:t>KSC LC-39A</a:t>
            </a:r>
            <a:endParaRPr lang="en-MY" sz="1400" dirty="0"/>
          </a:p>
        </p:txBody>
      </p:sp>
      <p:sp>
        <p:nvSpPr>
          <p:cNvPr id="25" name="TextBox 24"/>
          <p:cNvSpPr txBox="1"/>
          <p:nvPr/>
        </p:nvSpPr>
        <p:spPr>
          <a:xfrm>
            <a:off x="7968987" y="3320326"/>
            <a:ext cx="2277226" cy="307777"/>
          </a:xfrm>
          <a:prstGeom prst="rect">
            <a:avLst/>
          </a:prstGeom>
          <a:noFill/>
        </p:spPr>
        <p:txBody>
          <a:bodyPr wrap="none" rtlCol="0">
            <a:spAutoFit/>
          </a:bodyPr>
          <a:lstStyle/>
          <a:p>
            <a:r>
              <a:rPr lang="en-US" sz="1400" dirty="0" smtClean="0"/>
              <a:t>CCAFS SLC-40 &amp; CCAFS LC-40</a:t>
            </a:r>
            <a:endParaRPr lang="en-MY" sz="1400" dirty="0"/>
          </a:p>
        </p:txBody>
      </p:sp>
      <p:sp>
        <p:nvSpPr>
          <p:cNvPr id="26" name="TextBox 25"/>
          <p:cNvSpPr txBox="1"/>
          <p:nvPr/>
        </p:nvSpPr>
        <p:spPr>
          <a:xfrm>
            <a:off x="6142302" y="1798426"/>
            <a:ext cx="5144939" cy="646331"/>
          </a:xfrm>
          <a:prstGeom prst="rect">
            <a:avLst/>
          </a:prstGeom>
          <a:noFill/>
        </p:spPr>
        <p:txBody>
          <a:bodyPr wrap="square" rtlCol="0">
            <a:spAutoFit/>
          </a:bodyPr>
          <a:lstStyle/>
          <a:p>
            <a:r>
              <a:rPr lang="en-US" dirty="0" smtClean="0"/>
              <a:t>All launches are grouped into cluster and annotated with green if success and red if failed </a:t>
            </a:r>
            <a:endParaRPr lang="en-MY"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2" name="TextBox 1"/>
          <p:cNvSpPr txBox="1"/>
          <p:nvPr/>
        </p:nvSpPr>
        <p:spPr>
          <a:xfrm>
            <a:off x="828068" y="3241552"/>
            <a:ext cx="6733713" cy="1200329"/>
          </a:xfrm>
          <a:prstGeom prst="rect">
            <a:avLst/>
          </a:prstGeom>
          <a:noFill/>
        </p:spPr>
        <p:txBody>
          <a:bodyPr wrap="square" rtlCol="0">
            <a:spAutoFit/>
          </a:bodyPr>
          <a:lstStyle/>
          <a:p>
            <a:pPr algn="just"/>
            <a:r>
              <a:rPr lang="en-US" dirty="0" smtClean="0"/>
              <a:t>The goal of this project to determine whether the first stage of the rocket will land, therefore to estimate the cost of a launch. Such information can be useful if an alternative company wishes to bid against </a:t>
            </a:r>
            <a:r>
              <a:rPr lang="en-US" dirty="0" err="1" smtClean="0"/>
              <a:t>SpaceX</a:t>
            </a:r>
            <a:r>
              <a:rPr lang="en-US" dirty="0" smtClean="0"/>
              <a:t> for a rocket launch</a:t>
            </a:r>
            <a:endParaRPr lang="en-MY" dirty="0"/>
          </a:p>
        </p:txBody>
      </p:sp>
      <p:sp>
        <p:nvSpPr>
          <p:cNvPr id="3" name="TextBox 2"/>
          <p:cNvSpPr txBox="1"/>
          <p:nvPr/>
        </p:nvSpPr>
        <p:spPr>
          <a:xfrm>
            <a:off x="828069" y="1508519"/>
            <a:ext cx="6733712" cy="1477328"/>
          </a:xfrm>
          <a:prstGeom prst="rect">
            <a:avLst/>
          </a:prstGeom>
          <a:noFill/>
        </p:spPr>
        <p:txBody>
          <a:bodyPr wrap="square" rtlCol="0">
            <a:spAutoFit/>
          </a:bodyPr>
          <a:lstStyle/>
          <a:p>
            <a:pPr algn="just"/>
            <a:r>
              <a:rPr lang="en-US" dirty="0" err="1" smtClean="0"/>
              <a:t>SpaceX</a:t>
            </a:r>
            <a:r>
              <a:rPr lang="en-US" dirty="0" smtClean="0"/>
              <a:t> advertises that a rocket named Falcon 9 can be launched at the cost of 62 million dollars on its website. This is considerably cheaper than other provider which usually cost upward of 165 million dollars each. Much of the saving is due to </a:t>
            </a:r>
            <a:r>
              <a:rPr lang="en-US" dirty="0" err="1" smtClean="0"/>
              <a:t>SpaceX</a:t>
            </a:r>
            <a:r>
              <a:rPr lang="en-US" dirty="0" smtClean="0"/>
              <a:t> is able to reuse the first stage of the rocket.</a:t>
            </a:r>
            <a:endParaRPr lang="en-MY"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Proximity of Launch Sites to other point of interest</a:t>
            </a:r>
            <a:endParaRPr lang="en-US" dirty="0">
              <a:solidFill>
                <a:srgbClr val="0B49CB"/>
              </a:solidFill>
              <a:latin typeface="Abadi"/>
            </a:endParaRPr>
          </a:p>
        </p:txBody>
      </p:sp>
      <p:sp>
        <p:nvSpPr>
          <p:cNvPr id="2" name="TextBox 1"/>
          <p:cNvSpPr txBox="1"/>
          <p:nvPr/>
        </p:nvSpPr>
        <p:spPr>
          <a:xfrm>
            <a:off x="770011" y="1387813"/>
            <a:ext cx="4193392" cy="369332"/>
          </a:xfrm>
          <a:prstGeom prst="rect">
            <a:avLst/>
          </a:prstGeom>
          <a:noFill/>
        </p:spPr>
        <p:txBody>
          <a:bodyPr wrap="none" rtlCol="0">
            <a:spAutoFit/>
          </a:bodyPr>
          <a:lstStyle/>
          <a:p>
            <a:r>
              <a:rPr lang="en-US" dirty="0" smtClean="0"/>
              <a:t>With CCAFS SLC-40 launch sire as example:</a:t>
            </a:r>
            <a:endParaRPr lang="en-MY" dirty="0"/>
          </a:p>
        </p:txBody>
      </p:sp>
      <p:sp>
        <p:nvSpPr>
          <p:cNvPr id="4" name="TextBox 3"/>
          <p:cNvSpPr txBox="1"/>
          <p:nvPr/>
        </p:nvSpPr>
        <p:spPr>
          <a:xfrm>
            <a:off x="6535272" y="1508223"/>
            <a:ext cx="4750339" cy="2092881"/>
          </a:xfrm>
          <a:prstGeom prst="rect">
            <a:avLst/>
          </a:prstGeom>
          <a:noFill/>
        </p:spPr>
        <p:txBody>
          <a:bodyPr wrap="none" rtlCol="0">
            <a:spAutoFit/>
          </a:bodyPr>
          <a:lstStyle/>
          <a:p>
            <a:r>
              <a:rPr lang="en-US" sz="1600" dirty="0"/>
              <a:t>Are launch sites in close proximity to railways</a:t>
            </a:r>
            <a:r>
              <a:rPr lang="en-US" sz="1600" dirty="0" smtClean="0"/>
              <a:t>?</a:t>
            </a:r>
            <a:endParaRPr lang="en-MY" sz="1600" dirty="0"/>
          </a:p>
          <a:p>
            <a:pPr marL="285750" indent="-285750">
              <a:buFont typeface="Arial" panose="020B0604020202020204" pitchFamily="34" charset="0"/>
              <a:buChar char="•"/>
            </a:pPr>
            <a:r>
              <a:rPr lang="en-US" sz="1600" dirty="0" smtClean="0"/>
              <a:t>Yes, The railways is only 1.29kn away</a:t>
            </a:r>
            <a:endParaRPr lang="en-US" sz="1600" dirty="0"/>
          </a:p>
          <a:p>
            <a:r>
              <a:rPr lang="en-US" sz="1600" dirty="0"/>
              <a:t>Are launch sites in close proximity to highways</a:t>
            </a:r>
            <a:r>
              <a:rPr lang="en-US" sz="1600" dirty="0" smtClean="0"/>
              <a:t>?</a:t>
            </a:r>
          </a:p>
          <a:p>
            <a:pPr marL="285750" indent="-285750">
              <a:buFont typeface="Arial" panose="020B0604020202020204" pitchFamily="34" charset="0"/>
              <a:buChar char="•"/>
            </a:pPr>
            <a:r>
              <a:rPr lang="en-US" sz="1600" dirty="0" smtClean="0"/>
              <a:t>Yes, The highway is only 0.59km away</a:t>
            </a:r>
            <a:endParaRPr lang="en-US" sz="1600" dirty="0"/>
          </a:p>
          <a:p>
            <a:r>
              <a:rPr lang="en-US" sz="1600" dirty="0"/>
              <a:t>Are launch sites in close proximity to coastline</a:t>
            </a:r>
            <a:r>
              <a:rPr lang="en-US" sz="1600" dirty="0" smtClean="0"/>
              <a:t>?</a:t>
            </a:r>
          </a:p>
          <a:p>
            <a:pPr marL="285750" indent="-285750">
              <a:buFont typeface="Arial" panose="020B0604020202020204" pitchFamily="34" charset="0"/>
              <a:buChar char="•"/>
            </a:pPr>
            <a:r>
              <a:rPr lang="en-US" sz="1600" dirty="0" smtClean="0"/>
              <a:t>Yes, The coastline is only 0.87km away</a:t>
            </a:r>
            <a:endParaRPr lang="en-US" sz="1600" dirty="0"/>
          </a:p>
          <a:p>
            <a:r>
              <a:rPr lang="en-US" sz="1600" dirty="0"/>
              <a:t>Do launch sites keep certain distance away from cities?</a:t>
            </a:r>
          </a:p>
          <a:p>
            <a:pPr marL="285750" indent="-285750">
              <a:buFont typeface="Arial" panose="020B0604020202020204" pitchFamily="34" charset="0"/>
              <a:buChar char="•"/>
            </a:pPr>
            <a:r>
              <a:rPr lang="en-US" sz="1600" dirty="0" smtClean="0"/>
              <a:t>Yes, Melbourne city is 51.74km away</a:t>
            </a:r>
            <a:endParaRPr lang="en-US" sz="1600" dirty="0"/>
          </a:p>
        </p:txBody>
      </p:sp>
      <p:pic>
        <p:nvPicPr>
          <p:cNvPr id="7" name="Picture 6"/>
          <p:cNvPicPr>
            <a:picLocks noChangeAspect="1"/>
          </p:cNvPicPr>
          <p:nvPr/>
        </p:nvPicPr>
        <p:blipFill>
          <a:blip r:embed="rId4"/>
          <a:stretch>
            <a:fillRect/>
          </a:stretch>
        </p:blipFill>
        <p:spPr>
          <a:xfrm>
            <a:off x="770011" y="4010585"/>
            <a:ext cx="4964640" cy="2014988"/>
          </a:xfrm>
          <a:prstGeom prst="rect">
            <a:avLst/>
          </a:prstGeom>
        </p:spPr>
      </p:pic>
      <p:pic>
        <p:nvPicPr>
          <p:cNvPr id="9" name="Picture 8"/>
          <p:cNvPicPr>
            <a:picLocks noChangeAspect="1"/>
          </p:cNvPicPr>
          <p:nvPr/>
        </p:nvPicPr>
        <p:blipFill>
          <a:blip r:embed="rId5"/>
          <a:stretch>
            <a:fillRect/>
          </a:stretch>
        </p:blipFill>
        <p:spPr>
          <a:xfrm>
            <a:off x="7205761" y="3997149"/>
            <a:ext cx="2692383" cy="2028424"/>
          </a:xfrm>
          <a:prstGeom prst="rect">
            <a:avLst/>
          </a:prstGeom>
        </p:spPr>
      </p:pic>
      <p:pic>
        <p:nvPicPr>
          <p:cNvPr id="10" name="Picture 9"/>
          <p:cNvPicPr>
            <a:picLocks noChangeAspect="1"/>
          </p:cNvPicPr>
          <p:nvPr/>
        </p:nvPicPr>
        <p:blipFill>
          <a:blip r:embed="rId6"/>
          <a:stretch>
            <a:fillRect/>
          </a:stretch>
        </p:blipFill>
        <p:spPr>
          <a:xfrm>
            <a:off x="1747171" y="1878837"/>
            <a:ext cx="3010320" cy="201005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 count for all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770011" y="1668545"/>
            <a:ext cx="6904900" cy="3908159"/>
          </a:xfrm>
          <a:prstGeom prst="rect">
            <a:avLst/>
          </a:prstGeom>
        </p:spPr>
      </p:pic>
      <p:sp>
        <p:nvSpPr>
          <p:cNvPr id="4" name="TextBox 3"/>
          <p:cNvSpPr txBox="1"/>
          <p:nvPr/>
        </p:nvSpPr>
        <p:spPr>
          <a:xfrm>
            <a:off x="7779554" y="3094971"/>
            <a:ext cx="3678418" cy="923330"/>
          </a:xfrm>
          <a:prstGeom prst="rect">
            <a:avLst/>
          </a:prstGeom>
          <a:noFill/>
        </p:spPr>
        <p:txBody>
          <a:bodyPr wrap="square" rtlCol="0">
            <a:spAutoFit/>
          </a:bodyPr>
          <a:lstStyle/>
          <a:p>
            <a:r>
              <a:rPr lang="en-US" dirty="0" smtClean="0"/>
              <a:t>The launch site KSC LC-39A have the highest success launches with 41.7% of the total success launch</a:t>
            </a:r>
            <a:endParaRPr lang="en-MY"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770011" y="1913693"/>
            <a:ext cx="6968169" cy="4111880"/>
          </a:xfrm>
          <a:prstGeom prst="rect">
            <a:avLst/>
          </a:prstGeom>
        </p:spPr>
      </p:pic>
      <p:sp>
        <p:nvSpPr>
          <p:cNvPr id="4" name="TextBox 3"/>
          <p:cNvSpPr txBox="1"/>
          <p:nvPr/>
        </p:nvSpPr>
        <p:spPr>
          <a:xfrm>
            <a:off x="8644379" y="2956471"/>
            <a:ext cx="2813593" cy="1200329"/>
          </a:xfrm>
          <a:prstGeom prst="rect">
            <a:avLst/>
          </a:prstGeom>
          <a:noFill/>
        </p:spPr>
        <p:txBody>
          <a:bodyPr wrap="square" rtlCol="0">
            <a:spAutoFit/>
          </a:bodyPr>
          <a:lstStyle/>
          <a:p>
            <a:r>
              <a:rPr lang="en-US" dirty="0" smtClean="0"/>
              <a:t>The launch site KSC LC-39A has the highest launch success ratio with 76.9% success rate</a:t>
            </a:r>
            <a:endParaRPr lang="en-MY" dirty="0"/>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 scatter ploy for all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2414958" y="1449614"/>
            <a:ext cx="7226187" cy="3801116"/>
          </a:xfrm>
          <a:prstGeom prst="rect">
            <a:avLst/>
          </a:prstGeom>
        </p:spPr>
      </p:pic>
      <p:sp>
        <p:nvSpPr>
          <p:cNvPr id="4" name="TextBox 3"/>
          <p:cNvSpPr txBox="1"/>
          <p:nvPr/>
        </p:nvSpPr>
        <p:spPr>
          <a:xfrm>
            <a:off x="770011" y="5379242"/>
            <a:ext cx="8404608" cy="646331"/>
          </a:xfrm>
          <a:prstGeom prst="rect">
            <a:avLst/>
          </a:prstGeom>
          <a:noFill/>
        </p:spPr>
        <p:txBody>
          <a:bodyPr wrap="none" rtlCol="0">
            <a:spAutoFit/>
          </a:bodyPr>
          <a:lstStyle/>
          <a:p>
            <a:r>
              <a:rPr lang="en-US" dirty="0" smtClean="0"/>
              <a:t>The success launches of Massive payloads is lower than the launched with low payloads</a:t>
            </a:r>
          </a:p>
          <a:p>
            <a:r>
              <a:rPr lang="en-US" dirty="0" smtClean="0"/>
              <a:t>Booster Version v1.0 and B5 have not been launch with massive payloads</a:t>
            </a:r>
            <a:endParaRPr lang="en-MY" dirty="0"/>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1409046" y="4246141"/>
            <a:ext cx="3124636" cy="1247949"/>
          </a:xfrm>
          <a:prstGeom prst="rect">
            <a:avLst/>
          </a:prstGeom>
        </p:spPr>
      </p:pic>
      <p:pic>
        <p:nvPicPr>
          <p:cNvPr id="3" name="Picture 2"/>
          <p:cNvPicPr>
            <a:picLocks noChangeAspect="1"/>
          </p:cNvPicPr>
          <p:nvPr/>
        </p:nvPicPr>
        <p:blipFill>
          <a:blip r:embed="rId5"/>
          <a:stretch>
            <a:fillRect/>
          </a:stretch>
        </p:blipFill>
        <p:spPr>
          <a:xfrm>
            <a:off x="7181906" y="3714660"/>
            <a:ext cx="4103705" cy="2310913"/>
          </a:xfrm>
          <a:prstGeom prst="rect">
            <a:avLst/>
          </a:prstGeom>
        </p:spPr>
      </p:pic>
      <p:pic>
        <p:nvPicPr>
          <p:cNvPr id="6" name="Picture 5"/>
          <p:cNvPicPr>
            <a:picLocks noChangeAspect="1"/>
          </p:cNvPicPr>
          <p:nvPr/>
        </p:nvPicPr>
        <p:blipFill>
          <a:blip r:embed="rId6"/>
          <a:stretch>
            <a:fillRect/>
          </a:stretch>
        </p:blipFill>
        <p:spPr>
          <a:xfrm>
            <a:off x="7181906" y="1331237"/>
            <a:ext cx="4103704" cy="2301965"/>
          </a:xfrm>
          <a:prstGeom prst="rect">
            <a:avLst/>
          </a:prstGeom>
        </p:spPr>
      </p:pic>
      <p:sp>
        <p:nvSpPr>
          <p:cNvPr id="8" name="TextBox 7"/>
          <p:cNvSpPr txBox="1"/>
          <p:nvPr/>
        </p:nvSpPr>
        <p:spPr>
          <a:xfrm>
            <a:off x="770011" y="1629150"/>
            <a:ext cx="5734484" cy="1754326"/>
          </a:xfrm>
          <a:prstGeom prst="rect">
            <a:avLst/>
          </a:prstGeom>
          <a:noFill/>
        </p:spPr>
        <p:txBody>
          <a:bodyPr wrap="square" rtlCol="0">
            <a:spAutoFit/>
          </a:bodyPr>
          <a:lstStyle/>
          <a:p>
            <a:r>
              <a:rPr lang="en-US" dirty="0" smtClean="0"/>
              <a:t>By building different classification models:</a:t>
            </a:r>
          </a:p>
          <a:p>
            <a:endParaRPr lang="en-US" dirty="0"/>
          </a:p>
          <a:p>
            <a:r>
              <a:rPr lang="en-US" dirty="0" smtClean="0"/>
              <a:t>K Nearest </a:t>
            </a:r>
            <a:r>
              <a:rPr lang="en-US" dirty="0" err="1" smtClean="0"/>
              <a:t>Neighbours</a:t>
            </a:r>
            <a:r>
              <a:rPr lang="en-US" dirty="0" smtClean="0"/>
              <a:t> model has the highest classification accuracy</a:t>
            </a:r>
          </a:p>
          <a:p>
            <a:pPr marL="285750" indent="-285750">
              <a:buFont typeface="Arial" panose="020B0604020202020204" pitchFamily="34" charset="0"/>
              <a:buChar char="•"/>
            </a:pPr>
            <a:r>
              <a:rPr lang="en-US" dirty="0" smtClean="0"/>
              <a:t>The Accuracy </a:t>
            </a:r>
            <a:r>
              <a:rPr lang="en-US" dirty="0"/>
              <a:t>S</a:t>
            </a:r>
            <a:r>
              <a:rPr lang="en-US" dirty="0" smtClean="0"/>
              <a:t>core is 83.33%</a:t>
            </a:r>
          </a:p>
          <a:p>
            <a:pPr marL="285750" indent="-285750">
              <a:buFont typeface="Arial" panose="020B0604020202020204" pitchFamily="34" charset="0"/>
              <a:buChar char="•"/>
            </a:pPr>
            <a:r>
              <a:rPr lang="en-US" dirty="0" smtClean="0"/>
              <a:t>The Best Score is 88.92%</a:t>
            </a:r>
            <a:endParaRPr lang="en-MY" dirty="0"/>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rotWithShape="1">
          <a:blip r:embed="rId4"/>
          <a:srcRect l="4533" b="5280"/>
          <a:stretch/>
        </p:blipFill>
        <p:spPr>
          <a:xfrm>
            <a:off x="770011" y="1774505"/>
            <a:ext cx="5165888" cy="3878017"/>
          </a:xfrm>
          <a:prstGeom prst="rect">
            <a:avLst/>
          </a:prstGeom>
        </p:spPr>
      </p:pic>
      <p:sp>
        <p:nvSpPr>
          <p:cNvPr id="6" name="TextBox 5"/>
          <p:cNvSpPr txBox="1"/>
          <p:nvPr/>
        </p:nvSpPr>
        <p:spPr>
          <a:xfrm>
            <a:off x="6231118" y="2106047"/>
            <a:ext cx="5054493" cy="1200329"/>
          </a:xfrm>
          <a:prstGeom prst="rect">
            <a:avLst/>
          </a:prstGeom>
          <a:noFill/>
        </p:spPr>
        <p:txBody>
          <a:bodyPr wrap="square" rtlCol="0">
            <a:spAutoFit/>
          </a:bodyPr>
          <a:lstStyle/>
          <a:p>
            <a:r>
              <a:rPr lang="en-US" dirty="0" smtClean="0"/>
              <a:t>The K Nearest </a:t>
            </a:r>
            <a:r>
              <a:rPr lang="en-US" dirty="0" err="1" smtClean="0"/>
              <a:t>Neighbours</a:t>
            </a:r>
            <a:r>
              <a:rPr lang="en-US" dirty="0" smtClean="0"/>
              <a:t> model is able to classify 15 out of 18 correct results</a:t>
            </a:r>
          </a:p>
          <a:p>
            <a:r>
              <a:rPr lang="en-US" dirty="0" smtClean="0"/>
              <a:t>The other 3 results that are classified incorrectly is in the false positive</a:t>
            </a:r>
            <a:endParaRPr lang="en-MY" dirty="0"/>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p:cNvSpPr txBox="1"/>
          <p:nvPr/>
        </p:nvSpPr>
        <p:spPr>
          <a:xfrm>
            <a:off x="770011" y="1402329"/>
            <a:ext cx="8964826" cy="1077218"/>
          </a:xfrm>
          <a:prstGeom prst="rect">
            <a:avLst/>
          </a:prstGeom>
          <a:noFill/>
        </p:spPr>
        <p:txBody>
          <a:bodyPr wrap="none" rtlCol="0">
            <a:spAutoFit/>
          </a:bodyPr>
          <a:lstStyle/>
          <a:p>
            <a:r>
              <a:rPr lang="en-US" sz="1600" dirty="0"/>
              <a:t>As the Flight Number increase, the rate of success also </a:t>
            </a:r>
            <a:r>
              <a:rPr lang="en-US" sz="1600" dirty="0" smtClean="0"/>
              <a:t>increase:</a:t>
            </a:r>
            <a:endParaRPr lang="en-US" sz="1600" dirty="0"/>
          </a:p>
          <a:p>
            <a:pPr marL="285750" indent="-285750">
              <a:buFont typeface="Arial" panose="020B0604020202020204" pitchFamily="34" charset="0"/>
              <a:buChar char="•"/>
            </a:pPr>
            <a:r>
              <a:rPr lang="en-US" sz="1600" dirty="0"/>
              <a:t>All the landing between 2010 and 2013 were unsuccessful</a:t>
            </a:r>
          </a:p>
          <a:p>
            <a:pPr marL="285750" indent="-285750">
              <a:buFont typeface="Arial" panose="020B0604020202020204" pitchFamily="34" charset="0"/>
              <a:buChar char="•"/>
            </a:pPr>
            <a:r>
              <a:rPr lang="en-US" sz="1600" dirty="0"/>
              <a:t>There is a significant improvement after 2013</a:t>
            </a:r>
          </a:p>
          <a:p>
            <a:pPr marL="285750" indent="-285750">
              <a:buFont typeface="Arial" panose="020B0604020202020204" pitchFamily="34" charset="0"/>
              <a:buChar char="•"/>
            </a:pPr>
            <a:r>
              <a:rPr lang="en-US" sz="1600" dirty="0"/>
              <a:t>Although there is fluctuation, the success rate does not drop below 50% since it is achieved after </a:t>
            </a:r>
            <a:r>
              <a:rPr lang="en-US" sz="1600" dirty="0" smtClean="0"/>
              <a:t>2015</a:t>
            </a:r>
            <a:endParaRPr lang="en-MY" sz="1600" dirty="0"/>
          </a:p>
        </p:txBody>
      </p:sp>
      <p:sp>
        <p:nvSpPr>
          <p:cNvPr id="3" name="TextBox 2"/>
          <p:cNvSpPr txBox="1"/>
          <p:nvPr/>
        </p:nvSpPr>
        <p:spPr>
          <a:xfrm>
            <a:off x="770011" y="2532567"/>
            <a:ext cx="9559540" cy="1323439"/>
          </a:xfrm>
          <a:prstGeom prst="rect">
            <a:avLst/>
          </a:prstGeom>
          <a:noFill/>
        </p:spPr>
        <p:txBody>
          <a:bodyPr wrap="none" rtlCol="0">
            <a:spAutoFit/>
          </a:bodyPr>
          <a:lstStyle/>
          <a:p>
            <a:r>
              <a:rPr lang="en-US" sz="1600" dirty="0" smtClean="0"/>
              <a:t>Orbit </a:t>
            </a:r>
            <a:r>
              <a:rPr lang="en-US" sz="1600" dirty="0"/>
              <a:t>type </a:t>
            </a:r>
            <a:r>
              <a:rPr lang="en-US" sz="1600" dirty="0" smtClean="0"/>
              <a:t>ES-L1, GEO, HEO, SSO have </a:t>
            </a:r>
            <a:r>
              <a:rPr lang="en-US" sz="1600" dirty="0"/>
              <a:t>100% success rate</a:t>
            </a:r>
            <a:r>
              <a:rPr lang="en-US" sz="1600" dirty="0" smtClean="0"/>
              <a:t>:</a:t>
            </a:r>
          </a:p>
          <a:p>
            <a:pPr marL="285750" indent="-285750">
              <a:buFont typeface="Arial" panose="020B0604020202020204" pitchFamily="34" charset="0"/>
              <a:buChar char="•"/>
            </a:pPr>
            <a:r>
              <a:rPr lang="en-US" sz="1600" dirty="0"/>
              <a:t>100% success rate of GEO, HEO, and ES-L1 can be explained by only having 1 </a:t>
            </a:r>
            <a:r>
              <a:rPr lang="en-US" sz="1600" dirty="0" smtClean="0"/>
              <a:t>launches</a:t>
            </a:r>
          </a:p>
          <a:p>
            <a:pPr marL="285750" indent="-285750">
              <a:buFont typeface="Arial" panose="020B0604020202020204" pitchFamily="34" charset="0"/>
              <a:buChar char="•"/>
            </a:pPr>
            <a:r>
              <a:rPr lang="en-US" sz="1600" dirty="0"/>
              <a:t>Orbit types with 100% success rate are all with Payload Mass less than </a:t>
            </a:r>
            <a:r>
              <a:rPr lang="en-US" sz="1600" dirty="0" smtClean="0"/>
              <a:t>7000KG</a:t>
            </a:r>
            <a:endParaRPr lang="en-US" sz="1600" dirty="0"/>
          </a:p>
          <a:p>
            <a:pPr marL="285750" indent="-285750">
              <a:buFont typeface="Arial" panose="020B0604020202020204" pitchFamily="34" charset="0"/>
              <a:buChar char="•"/>
            </a:pPr>
            <a:r>
              <a:rPr lang="en-US" sz="1600" dirty="0"/>
              <a:t>Most launches focus on LEO, ISS, PO and GTO Orbit types</a:t>
            </a:r>
          </a:p>
          <a:p>
            <a:pPr marL="285750" indent="-285750">
              <a:buFont typeface="Arial" panose="020B0604020202020204" pitchFamily="34" charset="0"/>
              <a:buChar char="•"/>
            </a:pPr>
            <a:r>
              <a:rPr lang="en-US" sz="1600" dirty="0" smtClean="0"/>
              <a:t>ISS </a:t>
            </a:r>
            <a:r>
              <a:rPr lang="en-US" sz="1600" dirty="0"/>
              <a:t>and PO Orbit have 100% success rate with high Payload Mass (&gt; 10000KG), but there is limited data </a:t>
            </a:r>
            <a:r>
              <a:rPr lang="en-US" sz="1600" dirty="0" smtClean="0"/>
              <a:t>points</a:t>
            </a:r>
            <a:endParaRPr lang="en-US" sz="1600" dirty="0"/>
          </a:p>
        </p:txBody>
      </p:sp>
      <p:sp>
        <p:nvSpPr>
          <p:cNvPr id="6" name="TextBox 5"/>
          <p:cNvSpPr txBox="1"/>
          <p:nvPr/>
        </p:nvSpPr>
        <p:spPr>
          <a:xfrm>
            <a:off x="770011" y="3903890"/>
            <a:ext cx="10515600" cy="584775"/>
          </a:xfrm>
          <a:prstGeom prst="rect">
            <a:avLst/>
          </a:prstGeom>
          <a:noFill/>
        </p:spPr>
        <p:txBody>
          <a:bodyPr wrap="square" rtlCol="0">
            <a:spAutoFit/>
          </a:bodyPr>
          <a:lstStyle/>
          <a:p>
            <a:r>
              <a:rPr lang="en-US" sz="1600" dirty="0"/>
              <a:t>The launch site KSC LC-39A have the highest success launches with 41.7% of the total success </a:t>
            </a:r>
            <a:r>
              <a:rPr lang="en-US" sz="1600" dirty="0" smtClean="0"/>
              <a:t>launch and </a:t>
            </a:r>
            <a:r>
              <a:rPr lang="en-US" sz="1600" dirty="0"/>
              <a:t>highest launch success ratio with 76.9% success </a:t>
            </a:r>
            <a:r>
              <a:rPr lang="en-US" sz="1600" dirty="0" smtClean="0"/>
              <a:t>rate</a:t>
            </a:r>
            <a:endParaRPr lang="en-MY" sz="1600" dirty="0"/>
          </a:p>
        </p:txBody>
      </p:sp>
      <p:sp>
        <p:nvSpPr>
          <p:cNvPr id="7" name="TextBox 6"/>
          <p:cNvSpPr txBox="1"/>
          <p:nvPr/>
        </p:nvSpPr>
        <p:spPr>
          <a:xfrm>
            <a:off x="770011" y="4536549"/>
            <a:ext cx="8436733" cy="338554"/>
          </a:xfrm>
          <a:prstGeom prst="rect">
            <a:avLst/>
          </a:prstGeom>
          <a:noFill/>
        </p:spPr>
        <p:txBody>
          <a:bodyPr wrap="none" rtlCol="0">
            <a:spAutoFit/>
          </a:bodyPr>
          <a:lstStyle/>
          <a:p>
            <a:r>
              <a:rPr lang="en-US" sz="1600" dirty="0"/>
              <a:t>The success launches of Massive </a:t>
            </a:r>
            <a:r>
              <a:rPr lang="en-US" sz="1600" dirty="0" smtClean="0"/>
              <a:t>payloads (&gt; 4000KG) </a:t>
            </a:r>
            <a:r>
              <a:rPr lang="en-US" sz="1600" dirty="0"/>
              <a:t>is lower than the launched with low </a:t>
            </a:r>
            <a:r>
              <a:rPr lang="en-US" sz="1600" dirty="0" smtClean="0"/>
              <a:t>payloads</a:t>
            </a:r>
            <a:endParaRPr lang="en-US" sz="1600" dirty="0"/>
          </a:p>
        </p:txBody>
      </p:sp>
      <p:sp>
        <p:nvSpPr>
          <p:cNvPr id="8" name="TextBox 7"/>
          <p:cNvSpPr txBox="1"/>
          <p:nvPr/>
        </p:nvSpPr>
        <p:spPr>
          <a:xfrm>
            <a:off x="770011" y="5111072"/>
            <a:ext cx="7573227" cy="369332"/>
          </a:xfrm>
          <a:prstGeom prst="rect">
            <a:avLst/>
          </a:prstGeom>
          <a:noFill/>
        </p:spPr>
        <p:txBody>
          <a:bodyPr wrap="none" rtlCol="0">
            <a:spAutoFit/>
          </a:bodyPr>
          <a:lstStyle/>
          <a:p>
            <a:r>
              <a:rPr lang="en-US" dirty="0" smtClean="0"/>
              <a:t>The best performing model is K Nearest </a:t>
            </a:r>
            <a:r>
              <a:rPr lang="en-US" dirty="0" err="1" smtClean="0"/>
              <a:t>Neighbours</a:t>
            </a:r>
            <a:r>
              <a:rPr lang="en-US" dirty="0" smtClean="0"/>
              <a:t> with Best Score of 88.92% </a:t>
            </a:r>
            <a:endParaRPr lang="en-MY" dirty="0"/>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515600" cy="4351338"/>
          </a:xfrm>
          <a:prstGeom prst="rect">
            <a:avLst/>
          </a:prstGeom>
        </p:spPr>
        <p:txBody>
          <a:bodyPr/>
          <a:lstStyle/>
          <a:p>
            <a:r>
              <a:rPr lang="en-US" dirty="0"/>
              <a:t>M</a:t>
            </a:r>
            <a:r>
              <a:rPr lang="en-US" dirty="0" smtClean="0"/>
              <a:t>aking a GET request to the </a:t>
            </a:r>
            <a:r>
              <a:rPr lang="en-US" dirty="0" err="1" smtClean="0"/>
              <a:t>SpaceX</a:t>
            </a:r>
            <a:r>
              <a:rPr lang="en-US" dirty="0" smtClean="0"/>
              <a:t> API</a:t>
            </a:r>
          </a:p>
          <a:p>
            <a:r>
              <a:rPr lang="en-US" dirty="0" smtClean="0"/>
              <a:t>Web scraping from Wikipedia page</a:t>
            </a:r>
          </a:p>
          <a:p>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p:cNvSpPr txBox="1"/>
          <p:nvPr/>
        </p:nvSpPr>
        <p:spPr>
          <a:xfrm>
            <a:off x="770011" y="3075891"/>
            <a:ext cx="608733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custom logic to filter unwanted </a:t>
            </a:r>
            <a:r>
              <a:rPr lang="en-US" sz="1400" dirty="0" smtClean="0"/>
              <a:t>launches</a:t>
            </a:r>
          </a:p>
          <a:p>
            <a:pPr marL="285750" indent="-285750">
              <a:buFont typeface="Arial" panose="020B0604020202020204" pitchFamily="34" charset="0"/>
              <a:buChar char="•"/>
            </a:pPr>
            <a:r>
              <a:rPr lang="en-US" sz="1400" dirty="0" smtClean="0"/>
              <a:t>Use custom function and API to </a:t>
            </a:r>
            <a:r>
              <a:rPr lang="en-US" sz="1400" dirty="0"/>
              <a:t>get information about each launch using the </a:t>
            </a:r>
            <a:r>
              <a:rPr lang="en-US" sz="1400" dirty="0" smtClean="0"/>
              <a:t>ID</a:t>
            </a:r>
          </a:p>
          <a:p>
            <a:pPr marL="285750" indent="-285750">
              <a:buFont typeface="Arial" panose="020B0604020202020204" pitchFamily="34" charset="0"/>
              <a:buChar char="•"/>
            </a:pPr>
            <a:r>
              <a:rPr lang="en-US" sz="1400" dirty="0" smtClean="0"/>
              <a:t>Create </a:t>
            </a:r>
            <a:r>
              <a:rPr lang="en-US" sz="1400" dirty="0"/>
              <a:t>a dictionary of list to store the data</a:t>
            </a:r>
          </a:p>
          <a:p>
            <a:pPr marL="285750" indent="-285750">
              <a:buFont typeface="Arial" panose="020B0604020202020204" pitchFamily="34" charset="0"/>
              <a:buChar char="•"/>
            </a:pPr>
            <a:r>
              <a:rPr lang="en-US" sz="1400" dirty="0"/>
              <a:t>Construct dataset by creating a Pandas DataFrame from the dictionary</a:t>
            </a:r>
          </a:p>
        </p:txBody>
      </p:sp>
      <p:sp>
        <p:nvSpPr>
          <p:cNvPr id="7" name="TextBox 6"/>
          <p:cNvSpPr txBox="1"/>
          <p:nvPr/>
        </p:nvSpPr>
        <p:spPr>
          <a:xfrm>
            <a:off x="770011" y="4391063"/>
            <a:ext cx="6126805"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Filter the dataframe to only include Falcon 9 launches</a:t>
            </a:r>
          </a:p>
          <a:p>
            <a:pPr marL="285750" indent="-285750">
              <a:buFont typeface="Arial" panose="020B0604020202020204" pitchFamily="34" charset="0"/>
              <a:buChar char="•"/>
            </a:pPr>
            <a:r>
              <a:rPr lang="en-US" sz="1400" dirty="0"/>
              <a:t>Reset the FlightNumber column</a:t>
            </a:r>
          </a:p>
          <a:p>
            <a:pPr marL="285750" indent="-285750">
              <a:buFont typeface="Arial" panose="020B0604020202020204" pitchFamily="34" charset="0"/>
              <a:buChar char="•"/>
            </a:pPr>
            <a:r>
              <a:rPr lang="en-US" sz="1400" dirty="0"/>
              <a:t>Replace missing value in </a:t>
            </a:r>
            <a:r>
              <a:rPr lang="en-US" sz="1400" dirty="0" err="1"/>
              <a:t>PayLoadMass</a:t>
            </a:r>
            <a:r>
              <a:rPr lang="en-US" sz="1400" dirty="0"/>
              <a:t> column with mean </a:t>
            </a:r>
            <a:r>
              <a:rPr lang="en-US" sz="1400" dirty="0" err="1"/>
              <a:t>PayLoadMass</a:t>
            </a:r>
            <a:r>
              <a:rPr lang="en-US" sz="1400" dirty="0"/>
              <a:t> value</a:t>
            </a:r>
          </a:p>
        </p:txBody>
      </p:sp>
      <p:sp>
        <p:nvSpPr>
          <p:cNvPr id="8" name="TextBox 7"/>
          <p:cNvSpPr txBox="1"/>
          <p:nvPr/>
        </p:nvSpPr>
        <p:spPr>
          <a:xfrm>
            <a:off x="770011" y="2412874"/>
            <a:ext cx="533126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t>Request </a:t>
            </a:r>
            <a:r>
              <a:rPr lang="en-US" sz="1400" dirty="0" err="1"/>
              <a:t>SpaceX</a:t>
            </a:r>
            <a:r>
              <a:rPr lang="en-US" sz="1400" dirty="0"/>
              <a:t> launch data using GET request</a:t>
            </a:r>
            <a:endParaRPr lang="en-MY" sz="1400" dirty="0"/>
          </a:p>
          <a:p>
            <a:pPr marL="285750" indent="-285750">
              <a:buFont typeface="Arial" panose="020B0604020202020204" pitchFamily="34" charset="0"/>
              <a:buChar char="•"/>
            </a:pPr>
            <a:r>
              <a:rPr lang="en-US" sz="1400" dirty="0"/>
              <a:t>Decode the response as </a:t>
            </a:r>
            <a:r>
              <a:rPr lang="en-US" sz="1400" dirty="0" err="1"/>
              <a:t>json</a:t>
            </a:r>
            <a:r>
              <a:rPr lang="en-US" sz="1400" dirty="0"/>
              <a:t> and convert it to a Pandas </a:t>
            </a:r>
            <a:r>
              <a:rPr lang="en-US" sz="1400" dirty="0" smtClean="0"/>
              <a:t>DataFrame</a:t>
            </a:r>
            <a:endParaRPr lang="en-MY" sz="1400" dirty="0"/>
          </a:p>
        </p:txBody>
      </p:sp>
      <p:sp>
        <p:nvSpPr>
          <p:cNvPr id="9" name="TextBox 8"/>
          <p:cNvSpPr txBox="1"/>
          <p:nvPr/>
        </p:nvSpPr>
        <p:spPr>
          <a:xfrm>
            <a:off x="770011" y="1427121"/>
            <a:ext cx="6126805" cy="646331"/>
          </a:xfrm>
          <a:prstGeom prst="rect">
            <a:avLst/>
          </a:prstGeom>
          <a:noFill/>
        </p:spPr>
        <p:txBody>
          <a:bodyPr wrap="square" rtlCol="0">
            <a:spAutoFit/>
          </a:bodyPr>
          <a:lstStyle/>
          <a:p>
            <a:r>
              <a:rPr lang="en-US" dirty="0" smtClean="0"/>
              <a:t>Use </a:t>
            </a:r>
            <a:r>
              <a:rPr lang="en-US" dirty="0" err="1" smtClean="0"/>
              <a:t>SpaceX</a:t>
            </a:r>
            <a:r>
              <a:rPr lang="en-US" dirty="0" smtClean="0"/>
              <a:t> API to collect data such as rocket name, payload mass, orbit type, launch site details, and landing details</a:t>
            </a:r>
            <a:endParaRPr lang="en-MY" dirty="0"/>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8" name="Picture 17"/>
          <p:cNvPicPr>
            <a:picLocks noChangeAspect="1"/>
          </p:cNvPicPr>
          <p:nvPr/>
        </p:nvPicPr>
        <p:blipFill>
          <a:blip r:embed="rId4"/>
          <a:stretch>
            <a:fillRect/>
          </a:stretch>
        </p:blipFill>
        <p:spPr>
          <a:xfrm>
            <a:off x="770011" y="2125586"/>
            <a:ext cx="5852531" cy="3899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p:cNvPicPr>
            <a:picLocks noChangeAspect="1"/>
          </p:cNvPicPr>
          <p:nvPr/>
        </p:nvPicPr>
        <p:blipFill>
          <a:blip r:embed="rId5"/>
          <a:stretch>
            <a:fillRect/>
          </a:stretch>
        </p:blipFill>
        <p:spPr>
          <a:xfrm>
            <a:off x="6763047" y="2980192"/>
            <a:ext cx="4522564" cy="1678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6"/>
          <a:stretch>
            <a:fillRect/>
          </a:stretch>
        </p:blipFill>
        <p:spPr>
          <a:xfrm>
            <a:off x="770011" y="1419011"/>
            <a:ext cx="3742829" cy="552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0395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795</TotalTime>
  <Words>3722</Words>
  <Application>Microsoft Office PowerPoint</Application>
  <PresentationFormat>Widescreen</PresentationFormat>
  <Paragraphs>488</Paragraphs>
  <Slides>50</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Abadi</vt:lpstr>
      <vt:lpstr>IBM Plex Mono SemiBold</vt:lpstr>
      <vt:lpstr>IBM Plex Mono Text</vt:lpstr>
      <vt:lpstr>SF Pro</vt:lpstr>
      <vt:lpstr>Arial</vt:lpstr>
      <vt:lpstr>Calibri</vt:lpstr>
      <vt:lpstr>Calibri Light</vt:lpstr>
      <vt:lpstr>Courier New</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0201576 LIM KHAI SIAN</cp:lastModifiedBy>
  <cp:revision>247</cp:revision>
  <dcterms:created xsi:type="dcterms:W3CDTF">2021-04-29T18:58:34Z</dcterms:created>
  <dcterms:modified xsi:type="dcterms:W3CDTF">2022-10-12T14:48:12Z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